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4.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5.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6.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7.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8" r:id="rId3"/>
    <p:sldId id="257" r:id="rId4"/>
    <p:sldId id="259" r:id="rId5"/>
    <p:sldId id="261" r:id="rId6"/>
    <p:sldId id="262" r:id="rId7"/>
    <p:sldId id="264" r:id="rId8"/>
    <p:sldId id="265"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71"/>
    <p:restoredTop sz="89015"/>
  </p:normalViewPr>
  <p:slideViewPr>
    <p:cSldViewPr snapToGrid="0" snapToObjects="1">
      <p:cViewPr varScale="1">
        <p:scale>
          <a:sx n="116" d="100"/>
          <a:sy n="116" d="100"/>
        </p:scale>
        <p:origin x="8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216-FB4B-B298-94CD322EDF37}"/>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216-FB4B-B298-94CD322EDF37}"/>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216-FB4B-B298-94CD322EDF37}"/>
                </c:ext>
              </c:extLst>
            </c:dLbl>
            <c:dLbl>
              <c:idx val="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1216-FB4B-B298-94CD322EDF3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0.00%</c:formatCode>
                <c:ptCount val="4"/>
                <c:pt idx="0">
                  <c:v>0.17469999999999999</c:v>
                </c:pt>
                <c:pt idx="1">
                  <c:v>0.55069999999999997</c:v>
                </c:pt>
                <c:pt idx="2">
                  <c:v>0.2626</c:v>
                </c:pt>
                <c:pt idx="3">
                  <c:v>0.2271</c:v>
                </c:pt>
              </c:numCache>
            </c:numRef>
          </c:val>
          <c:extLst>
            <c:ext xmlns:c16="http://schemas.microsoft.com/office/drawing/2014/chart" uri="{C3380CC4-5D6E-409C-BE32-E72D297353CC}">
              <c16:uniqueId val="{00000000-1216-FB4B-B298-94CD322EDF37}"/>
            </c:ext>
          </c:extLst>
        </c:ser>
        <c:dLbls>
          <c:showLegendKey val="0"/>
          <c:showVal val="0"/>
          <c:showCatName val="0"/>
          <c:showSerName val="0"/>
          <c:showPercent val="0"/>
          <c:showBubbleSize val="0"/>
        </c:dLbls>
        <c:gapWidth val="219"/>
        <c:overlap val="-27"/>
        <c:axId val="1145971856"/>
        <c:axId val="1665280240"/>
      </c:barChart>
      <c:catAx>
        <c:axId val="1145971856"/>
        <c:scaling>
          <c:orientation val="minMax"/>
        </c:scaling>
        <c:delete val="1"/>
        <c:axPos val="b"/>
        <c:numFmt formatCode="General" sourceLinked="1"/>
        <c:majorTickMark val="none"/>
        <c:minorTickMark val="none"/>
        <c:tickLblPos val="nextTo"/>
        <c:crossAx val="1665280240"/>
        <c:crosses val="autoZero"/>
        <c:auto val="1"/>
        <c:lblAlgn val="ctr"/>
        <c:lblOffset val="100"/>
        <c:noMultiLvlLbl val="0"/>
      </c:catAx>
      <c:valAx>
        <c:axId val="1665280240"/>
        <c:scaling>
          <c:orientation val="minMax"/>
        </c:scaling>
        <c:delete val="1"/>
        <c:axPos val="l"/>
        <c:numFmt formatCode="0.00%" sourceLinked="1"/>
        <c:majorTickMark val="none"/>
        <c:minorTickMark val="none"/>
        <c:tickLblPos val="nextTo"/>
        <c:crossAx val="11459718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maintenance</c:v>
                </c:pt>
                <c:pt idx="1">
                  <c:v>commuter</c:v>
                </c:pt>
                <c:pt idx="2">
                  <c:v>safety</c:v>
                </c:pt>
                <c:pt idx="3">
                  <c:v>tire</c:v>
                </c:pt>
                <c:pt idx="4">
                  <c:v>road-bike</c:v>
                </c:pt>
              </c:strCache>
            </c:strRef>
          </c:cat>
          <c:val>
            <c:numRef>
              <c:f>Sheet1!$B$2:$B$6</c:f>
              <c:numCache>
                <c:formatCode>0.00%</c:formatCode>
                <c:ptCount val="5"/>
                <c:pt idx="0">
                  <c:v>0.18029999999999999</c:v>
                </c:pt>
                <c:pt idx="1">
                  <c:v>0.19009999999999999</c:v>
                </c:pt>
                <c:pt idx="2">
                  <c:v>0.2</c:v>
                </c:pt>
                <c:pt idx="3">
                  <c:v>0.21310000000000001</c:v>
                </c:pt>
                <c:pt idx="4">
                  <c:v>0.22620000000000001</c:v>
                </c:pt>
              </c:numCache>
            </c:numRef>
          </c:val>
          <c:extLst>
            <c:ext xmlns:c16="http://schemas.microsoft.com/office/drawing/2014/chart" uri="{C3380CC4-5D6E-409C-BE32-E72D297353CC}">
              <c16:uniqueId val="{00000000-9FCB-6840-A57C-A35884E84EB6}"/>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0.1"/>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steam</c:v>
                </c:pt>
                <c:pt idx="1">
                  <c:v>pc</c:v>
                </c:pt>
                <c:pt idx="2">
                  <c:v>starcraft-2</c:v>
                </c:pt>
                <c:pt idx="3">
                  <c:v>diablo-3</c:v>
                </c:pt>
                <c:pt idx="4">
                  <c:v>minecraft-java-edition</c:v>
                </c:pt>
              </c:strCache>
            </c:strRef>
          </c:cat>
          <c:val>
            <c:numRef>
              <c:f>Sheet1!$B$2:$B$6</c:f>
              <c:numCache>
                <c:formatCode>0.00%</c:formatCode>
                <c:ptCount val="5"/>
                <c:pt idx="0">
                  <c:v>8.1900000000000001E-2</c:v>
                </c:pt>
                <c:pt idx="1">
                  <c:v>9.3799999999999994E-2</c:v>
                </c:pt>
                <c:pt idx="2">
                  <c:v>9.6500000000000002E-2</c:v>
                </c:pt>
                <c:pt idx="3">
                  <c:v>0.1211</c:v>
                </c:pt>
                <c:pt idx="4">
                  <c:v>0.18759999999999999</c:v>
                </c:pt>
              </c:numCache>
            </c:numRef>
          </c:val>
          <c:extLst>
            <c:ext xmlns:c16="http://schemas.microsoft.com/office/drawing/2014/chart" uri="{C3380CC4-5D6E-409C-BE32-E72D297353CC}">
              <c16:uniqueId val="{00000000-3304-B644-90E3-DD237A202EC3}"/>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5.000000000000001E-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film-techniques</c:v>
                </c:pt>
                <c:pt idx="1">
                  <c:v>dialogue</c:v>
                </c:pt>
                <c:pt idx="2">
                  <c:v>analysis</c:v>
                </c:pt>
                <c:pt idx="3">
                  <c:v>character</c:v>
                </c:pt>
                <c:pt idx="4">
                  <c:v>plot-explanation</c:v>
                </c:pt>
              </c:strCache>
            </c:strRef>
          </c:cat>
          <c:val>
            <c:numRef>
              <c:f>Sheet1!$B$2:$B$6</c:f>
              <c:numCache>
                <c:formatCode>0.00%</c:formatCode>
                <c:ptCount val="5"/>
                <c:pt idx="0">
                  <c:v>0.1113</c:v>
                </c:pt>
                <c:pt idx="1">
                  <c:v>0.14680000000000001</c:v>
                </c:pt>
                <c:pt idx="2">
                  <c:v>0.17460000000000001</c:v>
                </c:pt>
                <c:pt idx="3">
                  <c:v>0.22270000000000001</c:v>
                </c:pt>
                <c:pt idx="4">
                  <c:v>0.4531</c:v>
                </c:pt>
              </c:numCache>
            </c:numRef>
          </c:val>
          <c:extLst>
            <c:ext xmlns:c16="http://schemas.microsoft.com/office/drawing/2014/chart" uri="{C3380CC4-5D6E-409C-BE32-E72D297353CC}">
              <c16:uniqueId val="{00000000-6228-B84E-8DA6-329AF1C9C34A}"/>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ax val="0.5"/>
          <c:min val="0.1"/>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electric-guitar</c:v>
                </c:pt>
                <c:pt idx="1">
                  <c:v>sheet-music</c:v>
                </c:pt>
                <c:pt idx="2">
                  <c:v>guitar</c:v>
                </c:pt>
                <c:pt idx="3">
                  <c:v>theory</c:v>
                </c:pt>
                <c:pt idx="4">
                  <c:v>piano</c:v>
                </c:pt>
              </c:strCache>
            </c:strRef>
          </c:cat>
          <c:val>
            <c:numRef>
              <c:f>Sheet1!$B$2:$B$6</c:f>
              <c:numCache>
                <c:formatCode>0.00%</c:formatCode>
                <c:ptCount val="5"/>
                <c:pt idx="0">
                  <c:v>0.17330000000000001</c:v>
                </c:pt>
                <c:pt idx="1">
                  <c:v>0.21329999999999999</c:v>
                </c:pt>
                <c:pt idx="2">
                  <c:v>0.26219999999999999</c:v>
                </c:pt>
                <c:pt idx="3">
                  <c:v>0.28000000000000003</c:v>
                </c:pt>
                <c:pt idx="4">
                  <c:v>0.3</c:v>
                </c:pt>
              </c:numCache>
            </c:numRef>
          </c:val>
          <c:extLst>
            <c:ext xmlns:c16="http://schemas.microsoft.com/office/drawing/2014/chart" uri="{C3380CC4-5D6E-409C-BE32-E72D297353CC}">
              <c16:uniqueId val="{00000000-FAC4-C449-A318-D2E020F65512}"/>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ax val="0.30000000000000004"/>
          <c:min val="0.1"/>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   </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0.00%</c:formatCode>
                <c:ptCount val="4"/>
                <c:pt idx="0">
                  <c:v>6.3799999999999996E-2</c:v>
                </c:pt>
                <c:pt idx="1">
                  <c:v>0.1956</c:v>
                </c:pt>
                <c:pt idx="2">
                  <c:v>6.3399999999999998E-2</c:v>
                </c:pt>
                <c:pt idx="3">
                  <c:v>7.9399999999999998E-2</c:v>
                </c:pt>
              </c:numCache>
            </c:numRef>
          </c:val>
          <c:extLst>
            <c:ext xmlns:c16="http://schemas.microsoft.com/office/drawing/2014/chart" uri="{C3380CC4-5D6E-409C-BE32-E72D297353CC}">
              <c16:uniqueId val="{00000000-1216-FB4B-B298-94CD322EDF37}"/>
            </c:ext>
          </c:extLst>
        </c:ser>
        <c:ser>
          <c:idx val="1"/>
          <c:order val="1"/>
          <c:tx>
            <c:strRef>
              <c:f>Sheet1!$C$1</c:f>
              <c:strCache>
                <c:ptCount val="1"/>
                <c:pt idx="0">
                  <c:v>      </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0.00%</c:formatCode>
                <c:ptCount val="4"/>
                <c:pt idx="0">
                  <c:v>9.0899999999999995E-2</c:v>
                </c:pt>
                <c:pt idx="1">
                  <c:v>0.17269999999999999</c:v>
                </c:pt>
                <c:pt idx="2">
                  <c:v>0.10390000000000001</c:v>
                </c:pt>
                <c:pt idx="3">
                  <c:v>9.9299999999999999E-2</c:v>
                </c:pt>
              </c:numCache>
            </c:numRef>
          </c:val>
          <c:extLst>
            <c:ext xmlns:c16="http://schemas.microsoft.com/office/drawing/2014/chart" uri="{C3380CC4-5D6E-409C-BE32-E72D297353CC}">
              <c16:uniqueId val="{00000000-04FD-4E4C-A6E7-FDB4307A693F}"/>
            </c:ext>
          </c:extLst>
        </c:ser>
        <c:ser>
          <c:idx val="2"/>
          <c:order val="2"/>
          <c:tx>
            <c:strRef>
              <c:f>Sheet1!$D$1</c:f>
              <c:strCache>
                <c:ptCount val="1"/>
                <c:pt idx="0">
                  <c:v>  </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0.00%</c:formatCode>
                <c:ptCount val="4"/>
                <c:pt idx="0">
                  <c:v>7.4399999999999994E-2</c:v>
                </c:pt>
                <c:pt idx="1">
                  <c:v>0.26800000000000002</c:v>
                </c:pt>
                <c:pt idx="2">
                  <c:v>9.64E-2</c:v>
                </c:pt>
                <c:pt idx="3">
                  <c:v>0.10979999999999999</c:v>
                </c:pt>
              </c:numCache>
            </c:numRef>
          </c:val>
          <c:extLst>
            <c:ext xmlns:c16="http://schemas.microsoft.com/office/drawing/2014/chart" uri="{C3380CC4-5D6E-409C-BE32-E72D297353CC}">
              <c16:uniqueId val="{00000001-04FD-4E4C-A6E7-FDB4307A693F}"/>
            </c:ext>
          </c:extLst>
        </c:ser>
        <c:dLbls>
          <c:showLegendKey val="0"/>
          <c:showVal val="0"/>
          <c:showCatName val="0"/>
          <c:showSerName val="0"/>
          <c:showPercent val="0"/>
          <c:showBubbleSize val="0"/>
        </c:dLbls>
        <c:gapWidth val="75"/>
        <c:overlap val="-25"/>
        <c:axId val="1145971856"/>
        <c:axId val="1665280240"/>
      </c:barChart>
      <c:catAx>
        <c:axId val="1145971856"/>
        <c:scaling>
          <c:orientation val="minMax"/>
        </c:scaling>
        <c:delete val="1"/>
        <c:axPos val="b"/>
        <c:numFmt formatCode="General" sourceLinked="1"/>
        <c:majorTickMark val="none"/>
        <c:minorTickMark val="none"/>
        <c:tickLblPos val="nextTo"/>
        <c:crossAx val="1665280240"/>
        <c:crosses val="autoZero"/>
        <c:auto val="1"/>
        <c:lblAlgn val="ctr"/>
        <c:lblOffset val="100"/>
        <c:noMultiLvlLbl val="0"/>
      </c:catAx>
      <c:valAx>
        <c:axId val="1665280240"/>
        <c:scaling>
          <c:orientation val="minMax"/>
        </c:scaling>
        <c:delete val="1"/>
        <c:axPos val="l"/>
        <c:numFmt formatCode="0.00%" sourceLinked="1"/>
        <c:majorTickMark val="none"/>
        <c:minorTickMark val="none"/>
        <c:tickLblPos val="nextTo"/>
        <c:crossAx val="1145971856"/>
        <c:crosses val="autoZero"/>
        <c:crossBetween val="between"/>
      </c:valAx>
      <c:spPr>
        <a:noFill/>
        <a:ln>
          <a:noFill/>
        </a:ln>
        <a:effectLst/>
      </c:spPr>
    </c:plotArea>
    <c:legend>
      <c:legendPos val="r"/>
      <c:legendEntry>
        <c:idx val="0"/>
        <c:txPr>
          <a:bodyPr rot="0" spcFirstLastPara="1" vertOverflow="ellipsis" vert="horz" wrap="square" anchor="ctr" anchorCtr="1"/>
          <a:lstStyle/>
          <a:p>
            <a:pPr>
              <a:defRPr sz="2500" b="0" i="0" u="none" strike="noStrike" kern="1200" baseline="0">
                <a:solidFill>
                  <a:schemeClr val="tx1">
                    <a:lumMod val="65000"/>
                    <a:lumOff val="3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Entry>
      <c:legendEntry>
        <c:idx val="2"/>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8916368895226664"/>
          <c:y val="2.141065425920239E-2"/>
          <c:w val="9.1714652242547323E-2"/>
          <c:h val="0.29215175689938117"/>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pc</c:v>
                </c:pt>
                <c:pt idx="1">
                  <c:v>technical-issues</c:v>
                </c:pt>
                <c:pt idx="2">
                  <c:v>the-elder-scrolls-5-skyrim</c:v>
                </c:pt>
                <c:pt idx="3">
                  <c:v>steam</c:v>
                </c:pt>
                <c:pt idx="4">
                  <c:v>minecraft-java-edition</c:v>
                </c:pt>
              </c:strCache>
            </c:strRef>
          </c:cat>
          <c:val>
            <c:numRef>
              <c:f>Sheet1!$B$2:$B$6</c:f>
              <c:numCache>
                <c:formatCode>0.00%</c:formatCode>
                <c:ptCount val="5"/>
                <c:pt idx="0">
                  <c:v>7.5300000000000006E-2</c:v>
                </c:pt>
                <c:pt idx="1">
                  <c:v>7.9699999999999993E-2</c:v>
                </c:pt>
                <c:pt idx="2">
                  <c:v>0.08</c:v>
                </c:pt>
                <c:pt idx="3">
                  <c:v>0.1172</c:v>
                </c:pt>
                <c:pt idx="4">
                  <c:v>0.1903</c:v>
                </c:pt>
              </c:numCache>
            </c:numRef>
          </c:val>
          <c:extLst>
            <c:ext xmlns:c16="http://schemas.microsoft.com/office/drawing/2014/chart" uri="{C3380CC4-5D6E-409C-BE32-E72D297353CC}">
              <c16:uniqueId val="{00000000-9145-D34A-8A3B-394331AB7A63}"/>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5.000000000000001E-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steam</c:v>
                </c:pt>
                <c:pt idx="1">
                  <c:v>pc</c:v>
                </c:pt>
                <c:pt idx="2">
                  <c:v>starcraft-2</c:v>
                </c:pt>
                <c:pt idx="3">
                  <c:v>diablo-3</c:v>
                </c:pt>
                <c:pt idx="4">
                  <c:v>minecraft-java-edition</c:v>
                </c:pt>
              </c:strCache>
            </c:strRef>
          </c:cat>
          <c:val>
            <c:numRef>
              <c:f>Sheet1!$B$2:$B$6</c:f>
              <c:numCache>
                <c:formatCode>0.00%</c:formatCode>
                <c:ptCount val="5"/>
                <c:pt idx="0">
                  <c:v>8.1900000000000001E-2</c:v>
                </c:pt>
                <c:pt idx="1">
                  <c:v>9.3799999999999994E-2</c:v>
                </c:pt>
                <c:pt idx="2">
                  <c:v>9.6500000000000002E-2</c:v>
                </c:pt>
                <c:pt idx="3">
                  <c:v>0.1211</c:v>
                </c:pt>
                <c:pt idx="4">
                  <c:v>0.18759999999999999</c:v>
                </c:pt>
              </c:numCache>
            </c:numRef>
          </c:val>
          <c:extLst>
            <c:ext xmlns:c16="http://schemas.microsoft.com/office/drawing/2014/chart" uri="{C3380CC4-5D6E-409C-BE32-E72D297353CC}">
              <c16:uniqueId val="{00000000-C47B-8D42-BE39-CD8FF061BD79}"/>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5.000000000000001E-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electric-guitar</c:v>
                </c:pt>
                <c:pt idx="1">
                  <c:v>sheet-music</c:v>
                </c:pt>
                <c:pt idx="2">
                  <c:v>guitar</c:v>
                </c:pt>
                <c:pt idx="3">
                  <c:v>theory</c:v>
                </c:pt>
                <c:pt idx="4">
                  <c:v>piano</c:v>
                </c:pt>
              </c:strCache>
            </c:strRef>
          </c:cat>
          <c:val>
            <c:numRef>
              <c:f>Sheet1!$B$2:$B$6</c:f>
              <c:numCache>
                <c:formatCode>0.00%</c:formatCode>
                <c:ptCount val="5"/>
                <c:pt idx="0">
                  <c:v>0.17330000000000001</c:v>
                </c:pt>
                <c:pt idx="1">
                  <c:v>0.21329999999999999</c:v>
                </c:pt>
                <c:pt idx="2">
                  <c:v>0.26219999999999999</c:v>
                </c:pt>
                <c:pt idx="3">
                  <c:v>0.28000000000000003</c:v>
                </c:pt>
                <c:pt idx="4">
                  <c:v>0.3</c:v>
                </c:pt>
              </c:numCache>
            </c:numRef>
          </c:val>
          <c:extLst>
            <c:ext xmlns:c16="http://schemas.microsoft.com/office/drawing/2014/chart" uri="{C3380CC4-5D6E-409C-BE32-E72D297353CC}">
              <c16:uniqueId val="{00000000-0B0A-7841-81AA-F1B1F84A5C4D}"/>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ax val="0.30000000000000004"/>
          <c:min val="0.1500000000000000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notation</c:v>
                </c:pt>
                <c:pt idx="1">
                  <c:v>chords</c:v>
                </c:pt>
                <c:pt idx="2">
                  <c:v>piano</c:v>
                </c:pt>
                <c:pt idx="3">
                  <c:v>theory</c:v>
                </c:pt>
                <c:pt idx="4">
                  <c:v>guitar</c:v>
                </c:pt>
              </c:strCache>
            </c:strRef>
          </c:cat>
          <c:val>
            <c:numRef>
              <c:f>Sheet1!$B$2:$B$6</c:f>
              <c:numCache>
                <c:formatCode>0.00%</c:formatCode>
                <c:ptCount val="5"/>
                <c:pt idx="0">
                  <c:v>0.16350000000000001</c:v>
                </c:pt>
                <c:pt idx="1">
                  <c:v>0.1656</c:v>
                </c:pt>
                <c:pt idx="2">
                  <c:v>0.2409</c:v>
                </c:pt>
                <c:pt idx="3">
                  <c:v>0.25590000000000002</c:v>
                </c:pt>
                <c:pt idx="4">
                  <c:v>0.26229999999999998</c:v>
                </c:pt>
              </c:numCache>
            </c:numRef>
          </c:val>
          <c:extLst>
            <c:ext xmlns:c16="http://schemas.microsoft.com/office/drawing/2014/chart" uri="{C3380CC4-5D6E-409C-BE32-E72D297353CC}">
              <c16:uniqueId val="{00000000-62F9-8F45-9EC3-165A0D5B3AAE}"/>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0.1500000000000000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safety</c:v>
                </c:pt>
                <c:pt idx="1">
                  <c:v>commuter</c:v>
                </c:pt>
                <c:pt idx="2">
                  <c:v>mountain-bike</c:v>
                </c:pt>
                <c:pt idx="3">
                  <c:v>tire</c:v>
                </c:pt>
                <c:pt idx="4">
                  <c:v>road-bike</c:v>
                </c:pt>
              </c:strCache>
            </c:strRef>
          </c:cat>
          <c:val>
            <c:numRef>
              <c:f>Sheet1!$B$2:$B$6</c:f>
              <c:numCache>
                <c:formatCode>0.00%</c:formatCode>
                <c:ptCount val="5"/>
                <c:pt idx="0">
                  <c:v>0.1424</c:v>
                </c:pt>
                <c:pt idx="1">
                  <c:v>0.15540000000000001</c:v>
                </c:pt>
                <c:pt idx="2">
                  <c:v>0.15629999999999999</c:v>
                </c:pt>
                <c:pt idx="3">
                  <c:v>0.17069999999999999</c:v>
                </c:pt>
                <c:pt idx="4">
                  <c:v>0.18859999999999999</c:v>
                </c:pt>
              </c:numCache>
            </c:numRef>
          </c:val>
          <c:extLst>
            <c:ext xmlns:c16="http://schemas.microsoft.com/office/drawing/2014/chart" uri="{C3380CC4-5D6E-409C-BE32-E72D297353CC}">
              <c16:uniqueId val="{00000000-9FCB-6840-A57C-A35884E84EB6}"/>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0.12000000000000001"/>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pc</c:v>
                </c:pt>
                <c:pt idx="1">
                  <c:v>technical-issues</c:v>
                </c:pt>
                <c:pt idx="2">
                  <c:v>the-elder-scrolls-5-skyrim</c:v>
                </c:pt>
                <c:pt idx="3">
                  <c:v>steam</c:v>
                </c:pt>
                <c:pt idx="4">
                  <c:v>minecraft-java-edition</c:v>
                </c:pt>
              </c:strCache>
            </c:strRef>
          </c:cat>
          <c:val>
            <c:numRef>
              <c:f>Sheet1!$B$2:$B$6</c:f>
              <c:numCache>
                <c:formatCode>0.00%</c:formatCode>
                <c:ptCount val="5"/>
                <c:pt idx="0">
                  <c:v>7.5300000000000006E-2</c:v>
                </c:pt>
                <c:pt idx="1">
                  <c:v>7.9699999999999993E-2</c:v>
                </c:pt>
                <c:pt idx="2">
                  <c:v>0.08</c:v>
                </c:pt>
                <c:pt idx="3">
                  <c:v>0.1172</c:v>
                </c:pt>
                <c:pt idx="4">
                  <c:v>0.1903</c:v>
                </c:pt>
              </c:numCache>
            </c:numRef>
          </c:val>
          <c:extLst>
            <c:ext xmlns:c16="http://schemas.microsoft.com/office/drawing/2014/chart" uri="{C3380CC4-5D6E-409C-BE32-E72D297353CC}">
              <c16:uniqueId val="{00000000-3304-B644-90E3-DD237A202EC3}"/>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5.000000000000001E-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dialogue</c:v>
                </c:pt>
                <c:pt idx="1">
                  <c:v>marvel-cinematic-universe</c:v>
                </c:pt>
                <c:pt idx="2">
                  <c:v>analysis</c:v>
                </c:pt>
                <c:pt idx="3">
                  <c:v>character</c:v>
                </c:pt>
                <c:pt idx="4">
                  <c:v>plot-explanation</c:v>
                </c:pt>
              </c:strCache>
            </c:strRef>
          </c:cat>
          <c:val>
            <c:numRef>
              <c:f>Sheet1!$B$2:$B$6</c:f>
              <c:numCache>
                <c:formatCode>0.00%</c:formatCode>
                <c:ptCount val="5"/>
                <c:pt idx="0">
                  <c:v>0.1082</c:v>
                </c:pt>
                <c:pt idx="1">
                  <c:v>0.1196</c:v>
                </c:pt>
                <c:pt idx="2">
                  <c:v>0.15609999999999999</c:v>
                </c:pt>
                <c:pt idx="3">
                  <c:v>0.19769999999999999</c:v>
                </c:pt>
                <c:pt idx="4">
                  <c:v>0.48970000000000002</c:v>
                </c:pt>
              </c:numCache>
            </c:numRef>
          </c:val>
          <c:extLst>
            <c:ext xmlns:c16="http://schemas.microsoft.com/office/drawing/2014/chart" uri="{C3380CC4-5D6E-409C-BE32-E72D297353CC}">
              <c16:uniqueId val="{00000000-6228-B84E-8DA6-329AF1C9C34A}"/>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ax val="0.5"/>
          <c:min val="0.1"/>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notation</c:v>
                </c:pt>
                <c:pt idx="1">
                  <c:v>chords</c:v>
                </c:pt>
                <c:pt idx="2">
                  <c:v>piano</c:v>
                </c:pt>
                <c:pt idx="3">
                  <c:v>theory</c:v>
                </c:pt>
                <c:pt idx="4">
                  <c:v>guitar</c:v>
                </c:pt>
              </c:strCache>
            </c:strRef>
          </c:cat>
          <c:val>
            <c:numRef>
              <c:f>Sheet1!$B$2:$B$6</c:f>
              <c:numCache>
                <c:formatCode>0.00%</c:formatCode>
                <c:ptCount val="5"/>
                <c:pt idx="0">
                  <c:v>0.16350000000000001</c:v>
                </c:pt>
                <c:pt idx="1">
                  <c:v>0.1656</c:v>
                </c:pt>
                <c:pt idx="2">
                  <c:v>0.2409</c:v>
                </c:pt>
                <c:pt idx="3">
                  <c:v>0.25590000000000002</c:v>
                </c:pt>
                <c:pt idx="4">
                  <c:v>0.26229999999999998</c:v>
                </c:pt>
              </c:numCache>
            </c:numRef>
          </c:val>
          <c:extLst>
            <c:ext xmlns:c16="http://schemas.microsoft.com/office/drawing/2014/chart" uri="{C3380CC4-5D6E-409C-BE32-E72D297353CC}">
              <c16:uniqueId val="{00000000-E63F-7C4A-B2BB-11592B0AA584}"/>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0.1500000000000000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mountain-bike</c:v>
                </c:pt>
                <c:pt idx="1">
                  <c:v>safety</c:v>
                </c:pt>
                <c:pt idx="2">
                  <c:v>maintainance</c:v>
                </c:pt>
                <c:pt idx="3">
                  <c:v>commuter</c:v>
                </c:pt>
                <c:pt idx="4">
                  <c:v>road-bike</c:v>
                </c:pt>
              </c:strCache>
            </c:strRef>
          </c:cat>
          <c:val>
            <c:numRef>
              <c:f>Sheet1!$B$2:$B$6</c:f>
              <c:numCache>
                <c:formatCode>0.00%</c:formatCode>
                <c:ptCount val="5"/>
                <c:pt idx="0">
                  <c:v>0.18360000000000001</c:v>
                </c:pt>
                <c:pt idx="1">
                  <c:v>0.1938</c:v>
                </c:pt>
                <c:pt idx="2">
                  <c:v>0.1938</c:v>
                </c:pt>
                <c:pt idx="3">
                  <c:v>0.1938</c:v>
                </c:pt>
                <c:pt idx="4">
                  <c:v>0.25509999999999999</c:v>
                </c:pt>
              </c:numCache>
            </c:numRef>
          </c:val>
          <c:extLst>
            <c:ext xmlns:c16="http://schemas.microsoft.com/office/drawing/2014/chart" uri="{C3380CC4-5D6E-409C-BE32-E72D297353CC}">
              <c16:uniqueId val="{00000000-9FCB-6840-A57C-A35884E84EB6}"/>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0.1"/>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technical-issues</c:v>
                </c:pt>
                <c:pt idx="1">
                  <c:v>pc</c:v>
                </c:pt>
                <c:pt idx="2">
                  <c:v>the-elder-scrolls-5-skyrim</c:v>
                </c:pt>
                <c:pt idx="3">
                  <c:v>steam</c:v>
                </c:pt>
                <c:pt idx="4">
                  <c:v>minecraft-java-edition</c:v>
                </c:pt>
              </c:strCache>
            </c:strRef>
          </c:cat>
          <c:val>
            <c:numRef>
              <c:f>Sheet1!$B$2:$B$6</c:f>
              <c:numCache>
                <c:formatCode>0.00%</c:formatCode>
                <c:ptCount val="5"/>
                <c:pt idx="0">
                  <c:v>8.0600000000000005E-2</c:v>
                </c:pt>
                <c:pt idx="1">
                  <c:v>8.0600000000000005E-2</c:v>
                </c:pt>
                <c:pt idx="2">
                  <c:v>8.0600000000000005E-2</c:v>
                </c:pt>
                <c:pt idx="3">
                  <c:v>0.10215</c:v>
                </c:pt>
                <c:pt idx="4">
                  <c:v>0.1236</c:v>
                </c:pt>
              </c:numCache>
            </c:numRef>
          </c:val>
          <c:extLst>
            <c:ext xmlns:c16="http://schemas.microsoft.com/office/drawing/2014/chart" uri="{C3380CC4-5D6E-409C-BE32-E72D297353CC}">
              <c16:uniqueId val="{00000000-3304-B644-90E3-DD237A202EC3}"/>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5.000000000000001E-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identify-this-movie</c:v>
                </c:pt>
                <c:pt idx="1">
                  <c:v>marvel-cinematic-universe</c:v>
                </c:pt>
                <c:pt idx="2">
                  <c:v>analysis</c:v>
                </c:pt>
                <c:pt idx="3">
                  <c:v>character</c:v>
                </c:pt>
                <c:pt idx="4">
                  <c:v>plot-explanation</c:v>
                </c:pt>
              </c:strCache>
            </c:strRef>
          </c:cat>
          <c:val>
            <c:numRef>
              <c:f>Sheet1!$B$2:$B$6</c:f>
              <c:numCache>
                <c:formatCode>0.00%</c:formatCode>
                <c:ptCount val="5"/>
                <c:pt idx="0">
                  <c:v>9.8199999999999996E-2</c:v>
                </c:pt>
                <c:pt idx="1">
                  <c:v>9.8199999999999996E-2</c:v>
                </c:pt>
                <c:pt idx="2">
                  <c:v>0.1696</c:v>
                </c:pt>
                <c:pt idx="3">
                  <c:v>0.17860000000000001</c:v>
                </c:pt>
                <c:pt idx="4">
                  <c:v>0.53569999999999995</c:v>
                </c:pt>
              </c:numCache>
            </c:numRef>
          </c:val>
          <c:extLst>
            <c:ext xmlns:c16="http://schemas.microsoft.com/office/drawing/2014/chart" uri="{C3380CC4-5D6E-409C-BE32-E72D297353CC}">
              <c16:uniqueId val="{00000000-6228-B84E-8DA6-329AF1C9C34A}"/>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ax val="0.5"/>
          <c:min val="5.000000000000001E-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learning</c:v>
                </c:pt>
                <c:pt idx="1">
                  <c:v>notation</c:v>
                </c:pt>
                <c:pt idx="2">
                  <c:v>piano</c:v>
                </c:pt>
                <c:pt idx="3">
                  <c:v>theory</c:v>
                </c:pt>
                <c:pt idx="4">
                  <c:v>guitar</c:v>
                </c:pt>
              </c:strCache>
            </c:strRef>
          </c:cat>
          <c:val>
            <c:numRef>
              <c:f>Sheet1!$B$2:$B$6</c:f>
              <c:numCache>
                <c:formatCode>0.00%</c:formatCode>
                <c:ptCount val="5"/>
                <c:pt idx="0">
                  <c:v>0.2056</c:v>
                </c:pt>
                <c:pt idx="1">
                  <c:v>0.24299999999999999</c:v>
                </c:pt>
                <c:pt idx="2">
                  <c:v>0.28970000000000001</c:v>
                </c:pt>
                <c:pt idx="3">
                  <c:v>0.30840000000000001</c:v>
                </c:pt>
                <c:pt idx="4">
                  <c:v>0.3831</c:v>
                </c:pt>
              </c:numCache>
            </c:numRef>
          </c:val>
          <c:extLst>
            <c:ext xmlns:c16="http://schemas.microsoft.com/office/drawing/2014/chart" uri="{C3380CC4-5D6E-409C-BE32-E72D297353CC}">
              <c16:uniqueId val="{00000000-A982-E64A-B70C-1C7385FEC03D}"/>
            </c:ext>
          </c:extLst>
        </c:ser>
        <c:dLbls>
          <c:showLegendKey val="0"/>
          <c:showVal val="0"/>
          <c:showCatName val="0"/>
          <c:showSerName val="0"/>
          <c:showPercent val="0"/>
          <c:showBubbleSize val="0"/>
        </c:dLbls>
        <c:gapWidth val="182"/>
        <c:axId val="1698882656"/>
        <c:axId val="1398322560"/>
      </c:barChart>
      <c:catAx>
        <c:axId val="1698882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8322560"/>
        <c:crosses val="autoZero"/>
        <c:auto val="1"/>
        <c:lblAlgn val="ctr"/>
        <c:lblOffset val="100"/>
        <c:noMultiLvlLbl val="0"/>
      </c:catAx>
      <c:valAx>
        <c:axId val="1398322560"/>
        <c:scaling>
          <c:orientation val="minMax"/>
          <c:min val="0.2"/>
        </c:scaling>
        <c:delete val="0"/>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9888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D00861-EF9B-BC44-A1C1-3713C15B9A20}" type="datetimeFigureOut">
              <a:rPr lang="en-US" smtClean="0"/>
              <a:t>4/12/20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5CC7F6-9C3D-E84E-8209-96AFD7F06BB6}" type="slidenum">
              <a:rPr lang="en-US" smtClean="0"/>
              <a:t>‹#›</a:t>
            </a:fld>
            <a:endParaRPr lang="en-US"/>
          </a:p>
        </p:txBody>
      </p:sp>
    </p:spTree>
    <p:extLst>
      <p:ext uri="{BB962C8B-B14F-4D97-AF65-F5344CB8AC3E}">
        <p14:creationId xmlns:p14="http://schemas.microsoft.com/office/powerpoint/2010/main" val="2889849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CC7F6-9C3D-E84E-8209-96AFD7F06BB6}" type="slidenum">
              <a:rPr lang="en-US" smtClean="0"/>
              <a:t>1</a:t>
            </a:fld>
            <a:endParaRPr lang="en-US"/>
          </a:p>
        </p:txBody>
      </p:sp>
    </p:spTree>
    <p:extLst>
      <p:ext uri="{BB962C8B-B14F-4D97-AF65-F5344CB8AC3E}">
        <p14:creationId xmlns:p14="http://schemas.microsoft.com/office/powerpoint/2010/main" val="4227186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600" dirty="0"/>
              <a:t>There</a:t>
            </a:r>
            <a:r>
              <a:rPr lang="zh-CN" altLang="en-US" sz="1600" dirty="0"/>
              <a:t> </a:t>
            </a:r>
            <a:r>
              <a:rPr lang="en-US" altLang="zh-CN" sz="1600" dirty="0"/>
              <a:t>are</a:t>
            </a:r>
            <a:r>
              <a:rPr lang="zh-CN" altLang="en-US" sz="1600" dirty="0"/>
              <a:t> </a:t>
            </a:r>
            <a:r>
              <a:rPr lang="en-US" altLang="zh-CN" sz="1600" dirty="0"/>
              <a:t>more</a:t>
            </a:r>
            <a:r>
              <a:rPr lang="zh-CN" altLang="en-US" sz="1600" dirty="0"/>
              <a:t> </a:t>
            </a:r>
            <a:r>
              <a:rPr lang="en-US" altLang="zh-CN" sz="1600" dirty="0"/>
              <a:t>than</a:t>
            </a:r>
            <a:r>
              <a:rPr lang="zh-CN" altLang="en-US" sz="1600" dirty="0"/>
              <a:t> </a:t>
            </a:r>
            <a:r>
              <a:rPr lang="en-US" altLang="zh-CN" sz="1600" dirty="0"/>
              <a:t>120</a:t>
            </a:r>
            <a:r>
              <a:rPr lang="zh-CN" altLang="en-US" sz="1600" dirty="0"/>
              <a:t> </a:t>
            </a:r>
            <a:r>
              <a:rPr lang="en-US" altLang="zh-CN" sz="1600" dirty="0"/>
              <a:t>thousand</a:t>
            </a:r>
            <a:r>
              <a:rPr lang="zh-CN" altLang="en-US" sz="1600" dirty="0"/>
              <a:t> </a:t>
            </a:r>
            <a:r>
              <a:rPr lang="en-US" altLang="zh-CN" sz="1600" dirty="0" err="1"/>
              <a:t>stackoverflow</a:t>
            </a:r>
            <a:r>
              <a:rPr lang="zh-CN" altLang="en-US" sz="1600" dirty="0"/>
              <a:t> </a:t>
            </a:r>
            <a:r>
              <a:rPr lang="en-US" altLang="zh-CN" sz="1600" dirty="0"/>
              <a:t>users</a:t>
            </a:r>
            <a:r>
              <a:rPr lang="zh-CN" altLang="en-US" sz="1600" dirty="0"/>
              <a:t> </a:t>
            </a:r>
            <a:r>
              <a:rPr lang="en-US" altLang="zh-CN" sz="1600" dirty="0"/>
              <a:t>having</a:t>
            </a:r>
            <a:r>
              <a:rPr lang="zh-CN" altLang="en-US" sz="1600" dirty="0"/>
              <a:t> </a:t>
            </a:r>
            <a:r>
              <a:rPr lang="en-US" altLang="zh-CN" sz="1600" dirty="0"/>
              <a:t>accounts</a:t>
            </a:r>
            <a:r>
              <a:rPr lang="zh-CN" altLang="en-US" sz="1600" dirty="0"/>
              <a:t> </a:t>
            </a:r>
            <a:r>
              <a:rPr lang="en-US" altLang="zh-CN" sz="1600" dirty="0"/>
              <a:t>of</a:t>
            </a:r>
            <a:r>
              <a:rPr lang="zh-CN" altLang="en-US" sz="1600" dirty="0"/>
              <a:t> </a:t>
            </a:r>
            <a:r>
              <a:rPr lang="en-US" altLang="zh-CN" sz="1600" dirty="0"/>
              <a:t>one or more</a:t>
            </a:r>
            <a:r>
              <a:rPr lang="zh-CN" altLang="en-US" sz="1600" dirty="0"/>
              <a:t> </a:t>
            </a:r>
            <a:r>
              <a:rPr lang="en-US" altLang="zh-CN" sz="1600" dirty="0"/>
              <a:t>societies</a:t>
            </a:r>
            <a:r>
              <a:rPr lang="zh-CN" altLang="en-US" sz="1600" dirty="0"/>
              <a:t> </a:t>
            </a:r>
            <a:r>
              <a:rPr lang="en-US" altLang="zh-CN" sz="1600" dirty="0"/>
              <a:t>from</a:t>
            </a:r>
            <a:r>
              <a:rPr lang="zh-CN" altLang="en-US" sz="1600" dirty="0"/>
              <a:t> </a:t>
            </a:r>
            <a:r>
              <a:rPr lang="en-US" altLang="zh-CN" sz="1600" dirty="0"/>
              <a:t>bicycle,</a:t>
            </a:r>
            <a:r>
              <a:rPr lang="zh-CN" altLang="en-US" sz="1600" dirty="0"/>
              <a:t> </a:t>
            </a:r>
            <a:r>
              <a:rPr lang="en-US" altLang="zh-CN" sz="1600" dirty="0"/>
              <a:t>games,</a:t>
            </a:r>
            <a:r>
              <a:rPr lang="zh-CN" altLang="en-US" sz="1600" dirty="0"/>
              <a:t> </a:t>
            </a:r>
            <a:r>
              <a:rPr lang="en-US" altLang="zh-CN" sz="1600" dirty="0"/>
              <a:t>movie</a:t>
            </a:r>
            <a:r>
              <a:rPr lang="zh-CN" altLang="en-US" sz="1600" dirty="0"/>
              <a:t> </a:t>
            </a:r>
            <a:r>
              <a:rPr lang="en-US" altLang="zh-CN" sz="1600" dirty="0"/>
              <a:t>and</a:t>
            </a:r>
            <a:r>
              <a:rPr lang="zh-CN" altLang="en-US" sz="1600" dirty="0"/>
              <a:t> </a:t>
            </a:r>
            <a:r>
              <a:rPr lang="en-US" altLang="zh-CN" sz="1600" dirty="0"/>
              <a:t>music.</a:t>
            </a:r>
            <a:r>
              <a:rPr lang="zh-CN" altLang="en-US" sz="1600" dirty="0"/>
              <a:t> </a:t>
            </a:r>
            <a:r>
              <a:rPr lang="en-US" altLang="zh-CN" sz="1600" dirty="0"/>
              <a:t>More</a:t>
            </a:r>
            <a:r>
              <a:rPr lang="zh-CN" altLang="en-US" sz="1600" dirty="0"/>
              <a:t> </a:t>
            </a:r>
            <a:r>
              <a:rPr lang="en-US" altLang="zh-CN" sz="1600" dirty="0"/>
              <a:t>than</a:t>
            </a:r>
            <a:r>
              <a:rPr lang="zh-CN" altLang="en-US" sz="1600" dirty="0"/>
              <a:t> </a:t>
            </a:r>
            <a:r>
              <a:rPr lang="en-US" altLang="zh-CN" sz="1600" dirty="0"/>
              <a:t>half</a:t>
            </a:r>
            <a:r>
              <a:rPr lang="zh-CN" altLang="en-US" sz="1600" dirty="0"/>
              <a:t> </a:t>
            </a:r>
            <a:r>
              <a:rPr lang="en-US" altLang="zh-CN" sz="1600" dirty="0"/>
              <a:t>of</a:t>
            </a:r>
            <a:r>
              <a:rPr lang="zh-CN" altLang="en-US" sz="1600" dirty="0"/>
              <a:t> </a:t>
            </a:r>
            <a:r>
              <a:rPr lang="en-US" altLang="zh-CN" sz="1600" dirty="0"/>
              <a:t>the</a:t>
            </a:r>
            <a:r>
              <a:rPr lang="zh-CN" altLang="en-US" sz="1600" dirty="0"/>
              <a:t> </a:t>
            </a:r>
            <a:r>
              <a:rPr lang="en-US" altLang="zh-CN" sz="1600" dirty="0"/>
              <a:t>cross-platform</a:t>
            </a:r>
            <a:r>
              <a:rPr lang="zh-CN" altLang="en-US" sz="1600" dirty="0"/>
              <a:t> </a:t>
            </a:r>
            <a:r>
              <a:rPr lang="en-US" altLang="zh-CN" sz="1600" dirty="0"/>
              <a:t>users</a:t>
            </a:r>
            <a:r>
              <a:rPr lang="zh-CN" altLang="en-US" sz="1600" dirty="0"/>
              <a:t> </a:t>
            </a:r>
            <a:r>
              <a:rPr lang="en-US" altLang="zh-CN" sz="1600" dirty="0"/>
              <a:t>are</a:t>
            </a:r>
            <a:r>
              <a:rPr lang="zh-CN" altLang="en-US" sz="1600" dirty="0"/>
              <a:t> </a:t>
            </a:r>
            <a:r>
              <a:rPr lang="en-US" altLang="zh-CN" sz="1600" dirty="0"/>
              <a:t>interested</a:t>
            </a:r>
            <a:r>
              <a:rPr lang="zh-CN" altLang="en-US" sz="1600" dirty="0"/>
              <a:t> </a:t>
            </a:r>
            <a:r>
              <a:rPr lang="en-US" altLang="zh-CN" sz="1600" dirty="0"/>
              <a:t>in</a:t>
            </a:r>
            <a:r>
              <a:rPr lang="zh-CN" altLang="en-US" sz="1600" dirty="0"/>
              <a:t> </a:t>
            </a:r>
            <a:r>
              <a:rPr lang="en-US" altLang="zh-CN" sz="1600" dirty="0"/>
              <a:t>game</a:t>
            </a:r>
            <a:r>
              <a:rPr lang="zh-CN" altLang="en-US" sz="1600" dirty="0"/>
              <a:t> </a:t>
            </a:r>
            <a:r>
              <a:rPr lang="en-US" altLang="zh-CN" sz="1600" dirty="0"/>
              <a:t>area,</a:t>
            </a:r>
            <a:r>
              <a:rPr lang="zh-CN" altLang="en-US" sz="1600" dirty="0"/>
              <a:t> </a:t>
            </a:r>
            <a:r>
              <a:rPr lang="en-US" altLang="zh-CN" sz="1600" dirty="0"/>
              <a:t>following</a:t>
            </a:r>
            <a:r>
              <a:rPr lang="zh-CN" altLang="en-US" sz="1600" dirty="0"/>
              <a:t> </a:t>
            </a:r>
            <a:r>
              <a:rPr lang="en-US" altLang="zh-CN" sz="1600" dirty="0"/>
              <a:t>by</a:t>
            </a:r>
            <a:r>
              <a:rPr lang="zh-CN" altLang="en-US" sz="1600" dirty="0"/>
              <a:t> </a:t>
            </a:r>
            <a:r>
              <a:rPr lang="en-CA" altLang="zh-CN" sz="1600" dirty="0"/>
              <a:t>a quarter of </a:t>
            </a:r>
            <a:r>
              <a:rPr lang="en-US" altLang="zh-CN" sz="1600" dirty="0"/>
              <a:t>movie</a:t>
            </a:r>
            <a:r>
              <a:rPr lang="zh-CN" altLang="en-US" sz="1600" dirty="0"/>
              <a:t> </a:t>
            </a:r>
            <a:r>
              <a:rPr lang="en-US" altLang="zh-CN" sz="1600" dirty="0"/>
              <a:t>and</a:t>
            </a:r>
            <a:r>
              <a:rPr lang="zh-CN" altLang="en-US" sz="1600" dirty="0"/>
              <a:t> </a:t>
            </a:r>
            <a:r>
              <a:rPr lang="en-US" altLang="zh-CN" sz="1600" dirty="0"/>
              <a:t>music</a:t>
            </a:r>
            <a:r>
              <a:rPr lang="zh-CN" altLang="en-US" sz="1600" dirty="0"/>
              <a:t> </a:t>
            </a:r>
            <a:r>
              <a:rPr lang="en-US" altLang="zh-CN" sz="1600" dirty="0"/>
              <a:t>societies, and bicycle at the end. Based on the millions of posts they submitted,</a:t>
            </a:r>
            <a:r>
              <a:rPr lang="zh-CN" altLang="en-US" sz="1600" dirty="0"/>
              <a:t> </a:t>
            </a:r>
            <a:r>
              <a:rPr lang="en-US" altLang="zh-CN" sz="1600" dirty="0"/>
              <a:t>it</a:t>
            </a:r>
            <a:r>
              <a:rPr lang="zh-CN" altLang="en-US" sz="1600" dirty="0"/>
              <a:t> </a:t>
            </a:r>
            <a:r>
              <a:rPr lang="en-US" altLang="zh-CN" sz="1600" dirty="0"/>
              <a:t>is</a:t>
            </a:r>
            <a:r>
              <a:rPr lang="zh-CN" altLang="en-US" sz="1600" dirty="0"/>
              <a:t> </a:t>
            </a:r>
            <a:r>
              <a:rPr lang="en-US" altLang="zh-CN" sz="1600" dirty="0"/>
              <a:t>valuable</a:t>
            </a:r>
            <a:r>
              <a:rPr lang="zh-CN" altLang="en-US" sz="1600" dirty="0"/>
              <a:t> </a:t>
            </a:r>
            <a:r>
              <a:rPr lang="en-US" altLang="zh-CN" sz="1600" dirty="0"/>
              <a:t>to</a:t>
            </a:r>
            <a:r>
              <a:rPr lang="zh-CN" altLang="en-US" sz="1600" dirty="0"/>
              <a:t> </a:t>
            </a:r>
            <a:r>
              <a:rPr lang="en-US" altLang="zh-CN" sz="1600" dirty="0"/>
              <a:t>analyze</a:t>
            </a:r>
            <a:r>
              <a:rPr lang="zh-CN" altLang="en-US" sz="1600" dirty="0"/>
              <a:t> </a:t>
            </a:r>
            <a:r>
              <a:rPr lang="en-US" altLang="zh-CN" sz="1600" dirty="0"/>
              <a:t>what</a:t>
            </a:r>
            <a:r>
              <a:rPr lang="zh-CN" altLang="en-US" sz="1600" dirty="0"/>
              <a:t> </a:t>
            </a:r>
            <a:r>
              <a:rPr lang="en-US" altLang="zh-CN" sz="1600" dirty="0"/>
              <a:t>topics</a:t>
            </a:r>
            <a:r>
              <a:rPr lang="zh-CN" altLang="en-US" sz="1600" dirty="0"/>
              <a:t> </a:t>
            </a:r>
            <a:r>
              <a:rPr lang="en-US" altLang="zh-CN" sz="1600" dirty="0"/>
              <a:t>these</a:t>
            </a:r>
            <a:r>
              <a:rPr lang="zh-CN" altLang="en-US" sz="1600" dirty="0"/>
              <a:t> </a:t>
            </a:r>
            <a:r>
              <a:rPr lang="en-US" altLang="zh-CN" sz="1600" dirty="0"/>
              <a:t>users</a:t>
            </a:r>
            <a:r>
              <a:rPr lang="zh-CN" altLang="en-US" sz="1600" dirty="0"/>
              <a:t> </a:t>
            </a:r>
            <a:r>
              <a:rPr lang="en-US" altLang="zh-CN" sz="1600" dirty="0"/>
              <a:t>are</a:t>
            </a:r>
            <a:r>
              <a:rPr lang="zh-CN" altLang="en-US" sz="1600" dirty="0"/>
              <a:t> </a:t>
            </a:r>
            <a:r>
              <a:rPr lang="en-US" altLang="zh-CN" sz="1600" dirty="0"/>
              <a:t>interested</a:t>
            </a:r>
            <a:r>
              <a:rPr lang="zh-CN" altLang="en-US" sz="1600" dirty="0"/>
              <a:t> </a:t>
            </a:r>
            <a:r>
              <a:rPr lang="en-US" altLang="zh-CN" sz="1600" dirty="0"/>
              <a:t>in in the four societies.</a:t>
            </a:r>
            <a:endParaRPr lang="en-US" sz="1600" dirty="0"/>
          </a:p>
        </p:txBody>
      </p:sp>
      <p:sp>
        <p:nvSpPr>
          <p:cNvPr id="4" name="Slide Number Placeholder 3"/>
          <p:cNvSpPr>
            <a:spLocks noGrp="1"/>
          </p:cNvSpPr>
          <p:nvPr>
            <p:ph type="sldNum" sz="quarter" idx="5"/>
          </p:nvPr>
        </p:nvSpPr>
        <p:spPr/>
        <p:txBody>
          <a:bodyPr/>
          <a:lstStyle/>
          <a:p>
            <a:fld id="{E55CC7F6-9C3D-E84E-8209-96AFD7F06BB6}" type="slidenum">
              <a:rPr lang="en-US" smtClean="0"/>
              <a:t>3</a:t>
            </a:fld>
            <a:endParaRPr lang="en-US"/>
          </a:p>
        </p:txBody>
      </p:sp>
    </p:spTree>
    <p:extLst>
      <p:ext uri="{BB962C8B-B14F-4D97-AF65-F5344CB8AC3E}">
        <p14:creationId xmlns:p14="http://schemas.microsoft.com/office/powerpoint/2010/main" val="4000191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tag we chose to evaluate is python, which is one of the most popular tags in </a:t>
            </a:r>
            <a:r>
              <a:rPr lang="en-US" dirty="0" err="1"/>
              <a:t>stackoverflow</a:t>
            </a:r>
            <a:r>
              <a:rPr lang="en-US" dirty="0"/>
              <a:t>. 28% of cross-platform users have asked or answered questions related to python so we believe it provides a general idea of what people like in the other societies. Here we showed the percentage of the five most popular in the four societies.</a:t>
            </a:r>
          </a:p>
        </p:txBody>
      </p:sp>
      <p:sp>
        <p:nvSpPr>
          <p:cNvPr id="4" name="Slide Number Placeholder 3"/>
          <p:cNvSpPr>
            <a:spLocks noGrp="1"/>
          </p:cNvSpPr>
          <p:nvPr>
            <p:ph type="sldNum" sz="quarter" idx="5"/>
          </p:nvPr>
        </p:nvSpPr>
        <p:spPr/>
        <p:txBody>
          <a:bodyPr/>
          <a:lstStyle/>
          <a:p>
            <a:fld id="{E55CC7F6-9C3D-E84E-8209-96AFD7F06BB6}" type="slidenum">
              <a:rPr lang="en-US" smtClean="0"/>
              <a:t>4</a:t>
            </a:fld>
            <a:endParaRPr lang="en-US"/>
          </a:p>
        </p:txBody>
      </p:sp>
    </p:spTree>
    <p:extLst>
      <p:ext uri="{BB962C8B-B14F-4D97-AF65-F5344CB8AC3E}">
        <p14:creationId xmlns:p14="http://schemas.microsoft.com/office/powerpoint/2010/main" val="24134349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evaluated big data users, which is a much smaller group of people, we found the popular tags are quite similar to what we got from python users. Looking back to the big data questions, we found most of them also have the ‘python’ tag. So we believe that the big data users could be a small subset of python users and it is the reason why we get pretty close result to the previous one.</a:t>
            </a:r>
          </a:p>
        </p:txBody>
      </p:sp>
      <p:sp>
        <p:nvSpPr>
          <p:cNvPr id="4" name="Slide Number Placeholder 3"/>
          <p:cNvSpPr>
            <a:spLocks noGrp="1"/>
          </p:cNvSpPr>
          <p:nvPr>
            <p:ph type="sldNum" sz="quarter" idx="5"/>
          </p:nvPr>
        </p:nvSpPr>
        <p:spPr/>
        <p:txBody>
          <a:bodyPr/>
          <a:lstStyle/>
          <a:p>
            <a:fld id="{E55CC7F6-9C3D-E84E-8209-96AFD7F06BB6}" type="slidenum">
              <a:rPr lang="en-US" smtClean="0"/>
              <a:t>5</a:t>
            </a:fld>
            <a:endParaRPr lang="en-US"/>
          </a:p>
        </p:txBody>
      </p:sp>
    </p:spTree>
    <p:extLst>
      <p:ext uri="{BB962C8B-B14F-4D97-AF65-F5344CB8AC3E}">
        <p14:creationId xmlns:p14="http://schemas.microsoft.com/office/powerpoint/2010/main" val="38220505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users interested in ‘assembly’ tag, we found the popular areas significantly different from ones we showed up, especially in gaming and music societies. Assembly programming is quite different from the high-level programming languages so we think the users interested in assembly are really different from the python and big data users.</a:t>
            </a:r>
          </a:p>
        </p:txBody>
      </p:sp>
      <p:sp>
        <p:nvSpPr>
          <p:cNvPr id="4" name="Slide Number Placeholder 3"/>
          <p:cNvSpPr>
            <a:spLocks noGrp="1"/>
          </p:cNvSpPr>
          <p:nvPr>
            <p:ph type="sldNum" sz="quarter" idx="5"/>
          </p:nvPr>
        </p:nvSpPr>
        <p:spPr/>
        <p:txBody>
          <a:bodyPr/>
          <a:lstStyle/>
          <a:p>
            <a:fld id="{E55CC7F6-9C3D-E84E-8209-96AFD7F06BB6}" type="slidenum">
              <a:rPr lang="en-US" smtClean="0"/>
              <a:t>6</a:t>
            </a:fld>
            <a:endParaRPr lang="en-US"/>
          </a:p>
        </p:txBody>
      </p:sp>
    </p:spTree>
    <p:extLst>
      <p:ext uri="{BB962C8B-B14F-4D97-AF65-F5344CB8AC3E}">
        <p14:creationId xmlns:p14="http://schemas.microsoft.com/office/powerpoint/2010/main" val="2195256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600" dirty="0"/>
              <a:t>This chart shows the percentage of cross-platform users interested in python, big data and assembly who asked or answered questions in the other platforms. We  can see that a lower percentage of python users are likely to contribute in other platforms, while assembly programmers are more interested in doing so. Moreover, thinking back of half of cross-platform users had account in gaming, and quarter of them having accounts in the other three societies, we can see that more than half of the users never posted anything in the other societies they signed up!</a:t>
            </a:r>
            <a:endParaRPr lang="en-US" sz="1600" dirty="0"/>
          </a:p>
        </p:txBody>
      </p:sp>
      <p:sp>
        <p:nvSpPr>
          <p:cNvPr id="4" name="Slide Number Placeholder 3"/>
          <p:cNvSpPr>
            <a:spLocks noGrp="1"/>
          </p:cNvSpPr>
          <p:nvPr>
            <p:ph type="sldNum" sz="quarter" idx="5"/>
          </p:nvPr>
        </p:nvSpPr>
        <p:spPr/>
        <p:txBody>
          <a:bodyPr/>
          <a:lstStyle/>
          <a:p>
            <a:fld id="{E55CC7F6-9C3D-E84E-8209-96AFD7F06BB6}" type="slidenum">
              <a:rPr lang="en-US" smtClean="0"/>
              <a:t>7</a:t>
            </a:fld>
            <a:endParaRPr lang="en-US"/>
          </a:p>
        </p:txBody>
      </p:sp>
    </p:spTree>
    <p:extLst>
      <p:ext uri="{BB962C8B-B14F-4D97-AF65-F5344CB8AC3E}">
        <p14:creationId xmlns:p14="http://schemas.microsoft.com/office/powerpoint/2010/main" val="2776113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back to the 5 most popular tags we found for python and assembly users, we found them really loving different things. Although Minecraft dominated the popularity, the python gamers loved </a:t>
            </a:r>
            <a:r>
              <a:rPr lang="en-US" dirty="0" err="1"/>
              <a:t>skyrim</a:t>
            </a:r>
            <a:r>
              <a:rPr lang="en-US" dirty="0"/>
              <a:t> and solving technical-issues and the assembly programmers loved the old fashion games, like diablo and </a:t>
            </a:r>
            <a:r>
              <a:rPr lang="en-US" dirty="0" err="1"/>
              <a:t>starcraft</a:t>
            </a:r>
            <a:r>
              <a:rPr lang="en-US" dirty="0"/>
              <a:t>. This happened to music society as well. The python programmers focused on the guitar questions and assembly users loved piano more than guitar a little bit, and they loved sheet music and electric </a:t>
            </a:r>
            <a:r>
              <a:rPr lang="en-US" dirty="0" err="1"/>
              <a:t>guilar</a:t>
            </a:r>
            <a:r>
              <a:rPr lang="en-US" dirty="0"/>
              <a:t> as well, which are even not in the top five of python programmers’ </a:t>
            </a:r>
            <a:r>
              <a:rPr lang="en-US" dirty="0" err="1"/>
              <a:t>favour</a:t>
            </a:r>
            <a:r>
              <a:rPr lang="en-US"/>
              <a:t>.</a:t>
            </a:r>
            <a:endParaRPr lang="en-US" dirty="0"/>
          </a:p>
        </p:txBody>
      </p:sp>
      <p:sp>
        <p:nvSpPr>
          <p:cNvPr id="4" name="Slide Number Placeholder 3"/>
          <p:cNvSpPr>
            <a:spLocks noGrp="1"/>
          </p:cNvSpPr>
          <p:nvPr>
            <p:ph type="sldNum" sz="quarter" idx="5"/>
          </p:nvPr>
        </p:nvSpPr>
        <p:spPr/>
        <p:txBody>
          <a:bodyPr/>
          <a:lstStyle/>
          <a:p>
            <a:fld id="{E55CC7F6-9C3D-E84E-8209-96AFD7F06BB6}" type="slidenum">
              <a:rPr lang="en-US" smtClean="0"/>
              <a:t>8</a:t>
            </a:fld>
            <a:endParaRPr lang="en-US"/>
          </a:p>
        </p:txBody>
      </p:sp>
    </p:spTree>
    <p:extLst>
      <p:ext uri="{BB962C8B-B14F-4D97-AF65-F5344CB8AC3E}">
        <p14:creationId xmlns:p14="http://schemas.microsoft.com/office/powerpoint/2010/main" val="3837756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CA577-141A-0B45-AB60-DA0BF2FEEE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E85DA6-B4C9-E74E-9428-7401C51C52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0F48A0-D374-224E-B356-BB4B12C8B89D}"/>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5" name="Footer Placeholder 4">
            <a:extLst>
              <a:ext uri="{FF2B5EF4-FFF2-40B4-BE49-F238E27FC236}">
                <a16:creationId xmlns:a16="http://schemas.microsoft.com/office/drawing/2014/main" id="{7EDD12C8-BE2E-D94B-A655-FBF86306B8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140C99-8985-8440-959E-655E14CAE72F}"/>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4191693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36B3-A1D7-184E-9C27-05E904F861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2D3078-BB8E-FB4E-8E28-FB27095D98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AFC8DB-D55C-3843-838F-652CD74DCE41}"/>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5" name="Footer Placeholder 4">
            <a:extLst>
              <a:ext uri="{FF2B5EF4-FFF2-40B4-BE49-F238E27FC236}">
                <a16:creationId xmlns:a16="http://schemas.microsoft.com/office/drawing/2014/main" id="{DE1B502F-27F9-4344-8DCE-8E2DF6A823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DBE87D-4FE4-5E42-B22E-530B27A7A6A9}"/>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556562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EC44B3-695E-584B-8126-ECFCAA078B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D28FF09-353F-C147-99BC-8BD8F52D727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842513-8F7A-0345-B936-8A883AC9B947}"/>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5" name="Footer Placeholder 4">
            <a:extLst>
              <a:ext uri="{FF2B5EF4-FFF2-40B4-BE49-F238E27FC236}">
                <a16:creationId xmlns:a16="http://schemas.microsoft.com/office/drawing/2014/main" id="{BCEEB311-1C93-E246-BC4E-7541B27704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B07290-FF88-9B47-8135-5CBC830A01F8}"/>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3916024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30A67-C194-C743-A619-219CF0FC01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F03CCB-3F92-3342-912E-BCD8D355E63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E42911-91F4-D243-A7D4-FA84388BC3DD}"/>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5" name="Footer Placeholder 4">
            <a:extLst>
              <a:ext uri="{FF2B5EF4-FFF2-40B4-BE49-F238E27FC236}">
                <a16:creationId xmlns:a16="http://schemas.microsoft.com/office/drawing/2014/main" id="{3A2DB962-154A-1149-91FE-5340C6BECC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448FF2-25D9-BD4F-B3D0-C3C3C2E8CC94}"/>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235864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8B8C5-0FB0-424D-BAD3-97AC91168E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2A3CECB-03E6-0F47-B5B3-5B5E3E29EA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81DD8C-2912-C947-A10C-30B008E5949F}"/>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5" name="Footer Placeholder 4">
            <a:extLst>
              <a:ext uri="{FF2B5EF4-FFF2-40B4-BE49-F238E27FC236}">
                <a16:creationId xmlns:a16="http://schemas.microsoft.com/office/drawing/2014/main" id="{6EA4CAA8-70AA-2041-BD12-B0FAFF957A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6B25F6-F5AE-A249-A330-79E9816F8711}"/>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32578618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14FF3-DAD8-4046-850F-BE8416BD4F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5DFBDF-AEC9-B848-9B87-98A08ECF49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5E8832-C528-944E-A70C-42EF3E40B3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6F6B87-B396-034E-B1B4-72EE0F01CCEF}"/>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6" name="Footer Placeholder 5">
            <a:extLst>
              <a:ext uri="{FF2B5EF4-FFF2-40B4-BE49-F238E27FC236}">
                <a16:creationId xmlns:a16="http://schemas.microsoft.com/office/drawing/2014/main" id="{A9915994-3E2B-A54C-B1AD-4B417730D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867451-190A-004F-BFC3-3B862114FF22}"/>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1360785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E68A5-868C-374A-AB95-129E5FB2D8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359D229-03A8-D341-B4A7-80E38C9967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E7A3F0-99D6-1448-83DA-C64600345A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3716E3-3200-EF47-9FD5-C2421D2FAA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A1E09D5-9F90-AC43-B610-C4CDE1630E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80FFF6-2DFF-CD45-A2E2-EAF613529E62}"/>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8" name="Footer Placeholder 7">
            <a:extLst>
              <a:ext uri="{FF2B5EF4-FFF2-40B4-BE49-F238E27FC236}">
                <a16:creationId xmlns:a16="http://schemas.microsoft.com/office/drawing/2014/main" id="{AAD42397-CAFB-9548-BA4E-FA9D55F1006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C925A7-89D0-DE41-8E07-DB79889DBE2B}"/>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1939136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5EE18-3F29-B949-BE3F-3FBD482F766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E5A9C20-38DE-0B4D-875B-B9E57C7DDA0D}"/>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4" name="Footer Placeholder 3">
            <a:extLst>
              <a:ext uri="{FF2B5EF4-FFF2-40B4-BE49-F238E27FC236}">
                <a16:creationId xmlns:a16="http://schemas.microsoft.com/office/drawing/2014/main" id="{56053708-D581-C249-855A-D7854DBB946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847DA1D-73B4-F347-9AAC-C89461522BF6}"/>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2659016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502438-BB89-EC46-97DA-CC7022F79F77}"/>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3" name="Footer Placeholder 2">
            <a:extLst>
              <a:ext uri="{FF2B5EF4-FFF2-40B4-BE49-F238E27FC236}">
                <a16:creationId xmlns:a16="http://schemas.microsoft.com/office/drawing/2014/main" id="{F577F458-800A-074C-B091-7E840676AE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3FBFDB9-E078-EC41-9BCC-3FB44E030C26}"/>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3780829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B886D-ABD4-FA45-BB69-BAC5026F51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1DCCE6-8958-0841-8A8C-C892FA5BD7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50D9CC-7E2C-834F-BA13-F2DD4BE123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562CFD-297E-BC4E-9808-8E15C573927B}"/>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6" name="Footer Placeholder 5">
            <a:extLst>
              <a:ext uri="{FF2B5EF4-FFF2-40B4-BE49-F238E27FC236}">
                <a16:creationId xmlns:a16="http://schemas.microsoft.com/office/drawing/2014/main" id="{23BE7F2B-68B0-F843-B2E5-3DBAAC6AD3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F40862-8B5E-114A-83A3-2279BD30EB9A}"/>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907350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E4AFA-A938-024A-BB98-9D8A5479C4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CD157F-2F74-B643-B820-FC9721AC99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1C8487-213C-4A46-A8B8-2BF3ECCCB1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2B482E-1E63-AA4E-83B6-158116A4F74A}"/>
              </a:ext>
            </a:extLst>
          </p:cNvPr>
          <p:cNvSpPr>
            <a:spLocks noGrp="1"/>
          </p:cNvSpPr>
          <p:nvPr>
            <p:ph type="dt" sz="half" idx="10"/>
          </p:nvPr>
        </p:nvSpPr>
        <p:spPr/>
        <p:txBody>
          <a:bodyPr/>
          <a:lstStyle/>
          <a:p>
            <a:fld id="{CF57485D-2F26-9C4C-A0C2-FC17108C15BC}" type="datetimeFigureOut">
              <a:rPr lang="en-US" smtClean="0"/>
              <a:t>4/12/20</a:t>
            </a:fld>
            <a:endParaRPr lang="en-US"/>
          </a:p>
        </p:txBody>
      </p:sp>
      <p:sp>
        <p:nvSpPr>
          <p:cNvPr id="6" name="Footer Placeholder 5">
            <a:extLst>
              <a:ext uri="{FF2B5EF4-FFF2-40B4-BE49-F238E27FC236}">
                <a16:creationId xmlns:a16="http://schemas.microsoft.com/office/drawing/2014/main" id="{434776E3-AA7B-144B-A755-C3959318B7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D21FD9-3F40-984E-B1E7-ACFF4380591E}"/>
              </a:ext>
            </a:extLst>
          </p:cNvPr>
          <p:cNvSpPr>
            <a:spLocks noGrp="1"/>
          </p:cNvSpPr>
          <p:nvPr>
            <p:ph type="sldNum" sz="quarter" idx="12"/>
          </p:nvPr>
        </p:nvSpPr>
        <p:spPr/>
        <p:txBody>
          <a:bodyPr/>
          <a:lstStyle/>
          <a:p>
            <a:fld id="{E13DB62B-556A-004B-82E4-57DE46501043}" type="slidenum">
              <a:rPr lang="en-US" smtClean="0"/>
              <a:t>‹#›</a:t>
            </a:fld>
            <a:endParaRPr lang="en-US"/>
          </a:p>
        </p:txBody>
      </p:sp>
    </p:spTree>
    <p:extLst>
      <p:ext uri="{BB962C8B-B14F-4D97-AF65-F5344CB8AC3E}">
        <p14:creationId xmlns:p14="http://schemas.microsoft.com/office/powerpoint/2010/main" val="2424255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AC63A6-4756-8D49-8634-6BC478B2A8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91CDCAE-D71F-8143-B7BB-06D8CB55F7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6E5097-A15D-BB45-8E7D-1954B54B15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57485D-2F26-9C4C-A0C2-FC17108C15BC}" type="datetimeFigureOut">
              <a:rPr lang="en-US" smtClean="0"/>
              <a:t>4/12/20</a:t>
            </a:fld>
            <a:endParaRPr lang="en-US"/>
          </a:p>
        </p:txBody>
      </p:sp>
      <p:sp>
        <p:nvSpPr>
          <p:cNvPr id="5" name="Footer Placeholder 4">
            <a:extLst>
              <a:ext uri="{FF2B5EF4-FFF2-40B4-BE49-F238E27FC236}">
                <a16:creationId xmlns:a16="http://schemas.microsoft.com/office/drawing/2014/main" id="{12A444A9-70ED-9E40-87D0-CCB6CB6F3E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3FD8491-3075-A644-A96B-49983A8ECD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3DB62B-556A-004B-82E4-57DE46501043}" type="slidenum">
              <a:rPr lang="en-US" smtClean="0"/>
              <a:t>‹#›</a:t>
            </a:fld>
            <a:endParaRPr lang="en-US"/>
          </a:p>
        </p:txBody>
      </p:sp>
    </p:spTree>
    <p:extLst>
      <p:ext uri="{BB962C8B-B14F-4D97-AF65-F5344CB8AC3E}">
        <p14:creationId xmlns:p14="http://schemas.microsoft.com/office/powerpoint/2010/main" val="612093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5.tiff"/><Relationship Id="rId3" Type="http://schemas.openxmlformats.org/officeDocument/2006/relationships/image" Target="../media/image1.tiff"/><Relationship Id="rId7"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tiff"/><Relationship Id="rId5" Type="http://schemas.openxmlformats.org/officeDocument/2006/relationships/chart" Target="../charts/chart1.xml"/><Relationship Id="rId4" Type="http://schemas.openxmlformats.org/officeDocument/2006/relationships/image" Target="../media/image2.tiff"/><Relationship Id="rId9" Type="http://schemas.openxmlformats.org/officeDocument/2006/relationships/image" Target="../media/image6.tiff"/></Relationships>
</file>

<file path=ppt/slides/_rels/slide4.xml.rels><?xml version="1.0" encoding="UTF-8" standalone="yes"?>
<Relationships xmlns="http://schemas.openxmlformats.org/package/2006/relationships"><Relationship Id="rId8" Type="http://schemas.openxmlformats.org/officeDocument/2006/relationships/chart" Target="../charts/chart4.xml"/><Relationship Id="rId3" Type="http://schemas.openxmlformats.org/officeDocument/2006/relationships/image" Target="../media/image1.tiff"/><Relationship Id="rId7" Type="http://schemas.openxmlformats.org/officeDocument/2006/relationships/chart" Target="../charts/chart3.xml"/><Relationship Id="rId12"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hart" Target="../charts/chart2.xml"/><Relationship Id="rId11" Type="http://schemas.openxmlformats.org/officeDocument/2006/relationships/image" Target="../media/image6.tiff"/><Relationship Id="rId5" Type="http://schemas.openxmlformats.org/officeDocument/2006/relationships/image" Target="../media/image7.tiff"/><Relationship Id="rId10" Type="http://schemas.openxmlformats.org/officeDocument/2006/relationships/image" Target="../media/image4.tiff"/><Relationship Id="rId4" Type="http://schemas.openxmlformats.org/officeDocument/2006/relationships/image" Target="../media/image3.tiff"/><Relationship Id="rId9" Type="http://schemas.openxmlformats.org/officeDocument/2006/relationships/chart" Target="../charts/chart5.xml"/></Relationships>
</file>

<file path=ppt/slides/_rels/slide5.xml.rels><?xml version="1.0" encoding="UTF-8" standalone="yes"?>
<Relationships xmlns="http://schemas.openxmlformats.org/package/2006/relationships"><Relationship Id="rId8" Type="http://schemas.openxmlformats.org/officeDocument/2006/relationships/image" Target="../media/image4.tiff"/><Relationship Id="rId3" Type="http://schemas.openxmlformats.org/officeDocument/2006/relationships/image" Target="../media/image1.tiff"/><Relationship Id="rId7" Type="http://schemas.openxmlformats.org/officeDocument/2006/relationships/chart" Target="../charts/chart8.xml"/><Relationship Id="rId12" Type="http://schemas.openxmlformats.org/officeDocument/2006/relationships/chart" Target="../charts/chart9.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7.xml"/><Relationship Id="rId11" Type="http://schemas.openxmlformats.org/officeDocument/2006/relationships/image" Target="../media/image8.tiff"/><Relationship Id="rId5" Type="http://schemas.openxmlformats.org/officeDocument/2006/relationships/chart" Target="../charts/chart6.xml"/><Relationship Id="rId10" Type="http://schemas.openxmlformats.org/officeDocument/2006/relationships/image" Target="../media/image5.tiff"/><Relationship Id="rId4" Type="http://schemas.openxmlformats.org/officeDocument/2006/relationships/image" Target="../media/image3.tiff"/><Relationship Id="rId9" Type="http://schemas.openxmlformats.org/officeDocument/2006/relationships/image" Target="../media/image6.tiff"/></Relationships>
</file>

<file path=ppt/slides/_rels/slide6.xml.rels><?xml version="1.0" encoding="UTF-8" standalone="yes"?>
<Relationships xmlns="http://schemas.openxmlformats.org/package/2006/relationships"><Relationship Id="rId8" Type="http://schemas.openxmlformats.org/officeDocument/2006/relationships/image" Target="../media/image4.tiff"/><Relationship Id="rId3" Type="http://schemas.openxmlformats.org/officeDocument/2006/relationships/image" Target="../media/image1.tiff"/><Relationship Id="rId7" Type="http://schemas.openxmlformats.org/officeDocument/2006/relationships/chart" Target="../charts/chart12.xml"/><Relationship Id="rId12" Type="http://schemas.openxmlformats.org/officeDocument/2006/relationships/chart" Target="../charts/chart1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chart" Target="../charts/chart11.xml"/><Relationship Id="rId11" Type="http://schemas.openxmlformats.org/officeDocument/2006/relationships/image" Target="../media/image9.tiff"/><Relationship Id="rId5" Type="http://schemas.openxmlformats.org/officeDocument/2006/relationships/chart" Target="../charts/chart10.xml"/><Relationship Id="rId10" Type="http://schemas.openxmlformats.org/officeDocument/2006/relationships/image" Target="../media/image5.tiff"/><Relationship Id="rId4" Type="http://schemas.openxmlformats.org/officeDocument/2006/relationships/image" Target="../media/image3.tiff"/><Relationship Id="rId9" Type="http://schemas.openxmlformats.org/officeDocument/2006/relationships/image" Target="../media/image6.tiff"/></Relationships>
</file>

<file path=ppt/slides/_rels/slide7.xml.rels><?xml version="1.0" encoding="UTF-8" standalone="yes"?>
<Relationships xmlns="http://schemas.openxmlformats.org/package/2006/relationships"><Relationship Id="rId8" Type="http://schemas.openxmlformats.org/officeDocument/2006/relationships/image" Target="../media/image5.tiff"/><Relationship Id="rId3" Type="http://schemas.openxmlformats.org/officeDocument/2006/relationships/image" Target="../media/image1.tiff"/><Relationship Id="rId7" Type="http://schemas.openxmlformats.org/officeDocument/2006/relationships/image" Target="../media/image4.tiff"/><Relationship Id="rId12"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tiff"/><Relationship Id="rId11" Type="http://schemas.openxmlformats.org/officeDocument/2006/relationships/image" Target="../media/image8.tiff"/><Relationship Id="rId5" Type="http://schemas.openxmlformats.org/officeDocument/2006/relationships/chart" Target="../charts/chart14.xml"/><Relationship Id="rId10" Type="http://schemas.openxmlformats.org/officeDocument/2006/relationships/image" Target="../media/image7.tiff"/><Relationship Id="rId4" Type="http://schemas.openxmlformats.org/officeDocument/2006/relationships/image" Target="../media/image2.tiff"/><Relationship Id="rId9" Type="http://schemas.openxmlformats.org/officeDocument/2006/relationships/image" Target="../media/image6.tiff"/></Relationships>
</file>

<file path=ppt/slides/_rels/slide8.xml.rels><?xml version="1.0" encoding="UTF-8" standalone="yes"?>
<Relationships xmlns="http://schemas.openxmlformats.org/package/2006/relationships"><Relationship Id="rId8" Type="http://schemas.openxmlformats.org/officeDocument/2006/relationships/chart" Target="../charts/chart16.xml"/><Relationship Id="rId3" Type="http://schemas.openxmlformats.org/officeDocument/2006/relationships/image" Target="../media/image1.tiff"/><Relationship Id="rId7"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chart" Target="../charts/chart15.xml"/><Relationship Id="rId11" Type="http://schemas.openxmlformats.org/officeDocument/2006/relationships/image" Target="../media/image5.tiff"/><Relationship Id="rId5" Type="http://schemas.openxmlformats.org/officeDocument/2006/relationships/image" Target="../media/image9.tiff"/><Relationship Id="rId10" Type="http://schemas.openxmlformats.org/officeDocument/2006/relationships/chart" Target="../charts/chart18.xml"/><Relationship Id="rId4" Type="http://schemas.openxmlformats.org/officeDocument/2006/relationships/image" Target="../media/image7.tiff"/><Relationship Id="rId9" Type="http://schemas.openxmlformats.org/officeDocument/2006/relationships/chart" Target="../charts/char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A6DD99-72D5-AA4A-9E87-DA8CD69D0FDA}"/>
              </a:ext>
            </a:extLst>
          </p:cNvPr>
          <p:cNvSpPr txBox="1"/>
          <p:nvPr/>
        </p:nvSpPr>
        <p:spPr>
          <a:xfrm>
            <a:off x="236306" y="615912"/>
            <a:ext cx="11955260" cy="5355312"/>
          </a:xfrm>
          <a:prstGeom prst="rect">
            <a:avLst/>
          </a:prstGeom>
          <a:noFill/>
        </p:spPr>
        <p:txBody>
          <a:bodyPr wrap="none" rtlCol="0">
            <a:spAutoFit/>
          </a:bodyPr>
          <a:lstStyle/>
          <a:p>
            <a:r>
              <a:rPr lang="en-CA" dirty="0"/>
              <a:t>1. Why do you do this?</a:t>
            </a:r>
          </a:p>
          <a:p>
            <a:r>
              <a:rPr lang="en-CA" dirty="0"/>
              <a:t>    This helps exploring the possible expansion of </a:t>
            </a:r>
            <a:r>
              <a:rPr lang="en-CA" dirty="0" err="1"/>
              <a:t>stackoverflow</a:t>
            </a:r>
            <a:r>
              <a:rPr lang="en-CA" dirty="0"/>
              <a:t> users to other platforms and somehow provides an insight of</a:t>
            </a:r>
          </a:p>
          <a:p>
            <a:r>
              <a:rPr lang="en-CA" dirty="0"/>
              <a:t>    the trends of interests of topics in other </a:t>
            </a:r>
            <a:r>
              <a:rPr lang="en-CA" dirty="0" err="1"/>
              <a:t>stackexchange</a:t>
            </a:r>
            <a:r>
              <a:rPr lang="en-CA" dirty="0"/>
              <a:t> platforms of  </a:t>
            </a:r>
            <a:r>
              <a:rPr lang="en-CA" dirty="0" err="1"/>
              <a:t>stackoverflow</a:t>
            </a:r>
            <a:r>
              <a:rPr lang="en-CA" dirty="0"/>
              <a:t> users watching different tags. This could</a:t>
            </a:r>
          </a:p>
          <a:p>
            <a:r>
              <a:rPr lang="en-CA" dirty="0"/>
              <a:t>    help the society expanding the users by providing suggested topics of other </a:t>
            </a:r>
            <a:r>
              <a:rPr lang="en-CA" dirty="0" err="1"/>
              <a:t>stackexchange</a:t>
            </a:r>
            <a:r>
              <a:rPr lang="en-CA" dirty="0"/>
              <a:t> platforms to </a:t>
            </a:r>
            <a:r>
              <a:rPr lang="en-CA" dirty="0" err="1"/>
              <a:t>stackoverflow</a:t>
            </a:r>
            <a:r>
              <a:rPr lang="en-CA" dirty="0"/>
              <a:t> users</a:t>
            </a:r>
          </a:p>
          <a:p>
            <a:r>
              <a:rPr lang="en-CA" dirty="0"/>
              <a:t>    by the tags they watch.</a:t>
            </a:r>
          </a:p>
          <a:p>
            <a:endParaRPr lang="en-CA" dirty="0"/>
          </a:p>
          <a:p>
            <a:r>
              <a:rPr lang="en-CA" dirty="0"/>
              <a:t>2. What questions do you try to answer?</a:t>
            </a:r>
          </a:p>
          <a:p>
            <a:r>
              <a:rPr lang="en-CA" dirty="0"/>
              <a:t>    What are the most focused topics in some given platforms in </a:t>
            </a:r>
            <a:r>
              <a:rPr lang="en-CA" dirty="0" err="1"/>
              <a:t>stackexchange</a:t>
            </a:r>
            <a:r>
              <a:rPr lang="en-CA" dirty="0"/>
              <a:t> of the </a:t>
            </a:r>
            <a:r>
              <a:rPr lang="en-CA" dirty="0" err="1"/>
              <a:t>stackoverflow</a:t>
            </a:r>
            <a:r>
              <a:rPr lang="en-CA" dirty="0"/>
              <a:t> users given a tag?</a:t>
            </a:r>
          </a:p>
          <a:p>
            <a:r>
              <a:rPr lang="en-CA" dirty="0"/>
              <a:t>    Are there any difference in topic choosing of various tag provided?</a:t>
            </a:r>
          </a:p>
          <a:p>
            <a:endParaRPr lang="en-CA" dirty="0"/>
          </a:p>
          <a:p>
            <a:r>
              <a:rPr lang="en-CA" dirty="0"/>
              <a:t>3. What's your methodology to get the answers?</a:t>
            </a:r>
          </a:p>
          <a:p>
            <a:r>
              <a:rPr lang="en-CA" dirty="0"/>
              <a:t>    Get all the users in </a:t>
            </a:r>
            <a:r>
              <a:rPr lang="en-CA" dirty="0" err="1"/>
              <a:t>stackoverflow</a:t>
            </a:r>
            <a:r>
              <a:rPr lang="en-CA" dirty="0"/>
              <a:t> who have accounts in other </a:t>
            </a:r>
            <a:r>
              <a:rPr lang="en-CA" dirty="0" err="1"/>
              <a:t>stackexchange</a:t>
            </a:r>
            <a:r>
              <a:rPr lang="en-CA" dirty="0"/>
              <a:t> platforms.</a:t>
            </a:r>
          </a:p>
          <a:p>
            <a:r>
              <a:rPr lang="en-CA" dirty="0"/>
              <a:t>    Filtering all the questions and answers provided by these users in the given platforms</a:t>
            </a:r>
          </a:p>
          <a:p>
            <a:r>
              <a:rPr lang="en-CA" dirty="0"/>
              <a:t>    Extracting all tags of the questions and allocate with the users and optimize them with the </a:t>
            </a:r>
            <a:r>
              <a:rPr lang="en-CA" dirty="0" err="1"/>
              <a:t>synnonums</a:t>
            </a:r>
            <a:endParaRPr lang="en-CA" dirty="0"/>
          </a:p>
          <a:p>
            <a:r>
              <a:rPr lang="en-CA" dirty="0"/>
              <a:t>    Find </a:t>
            </a:r>
            <a:r>
              <a:rPr lang="en-CA" dirty="0" err="1"/>
              <a:t>stackoverflow</a:t>
            </a:r>
            <a:r>
              <a:rPr lang="en-CA" dirty="0"/>
              <a:t> users with the given tag and explore what tags they have in other platforms</a:t>
            </a:r>
          </a:p>
          <a:p>
            <a:endParaRPr lang="en-CA" dirty="0"/>
          </a:p>
          <a:p>
            <a:r>
              <a:rPr lang="en-CA" dirty="0"/>
              <a:t>4. What datasets/tools do you use?</a:t>
            </a:r>
          </a:p>
          <a:p>
            <a:r>
              <a:rPr lang="en-CA" dirty="0"/>
              <a:t>    We used </a:t>
            </a:r>
            <a:r>
              <a:rPr lang="en-CA" dirty="0" err="1"/>
              <a:t>pyspark</a:t>
            </a:r>
            <a:r>
              <a:rPr lang="en-CA" dirty="0"/>
              <a:t> for this part. The datasets we used are the users and posts of </a:t>
            </a:r>
            <a:r>
              <a:rPr lang="en-CA" dirty="0" err="1"/>
              <a:t>stackexchange</a:t>
            </a:r>
            <a:r>
              <a:rPr lang="en-CA" dirty="0"/>
              <a:t> historical data from the web </a:t>
            </a:r>
          </a:p>
          <a:p>
            <a:r>
              <a:rPr lang="en-CA" dirty="0"/>
              <a:t>    archive and the tag </a:t>
            </a:r>
            <a:r>
              <a:rPr lang="en-CA" dirty="0" err="1"/>
              <a:t>synnonums</a:t>
            </a:r>
            <a:r>
              <a:rPr lang="en-CA" dirty="0"/>
              <a:t> scripted from the </a:t>
            </a:r>
            <a:r>
              <a:rPr lang="en-CA" dirty="0" err="1"/>
              <a:t>stackexchange</a:t>
            </a:r>
            <a:r>
              <a:rPr lang="en-CA" dirty="0"/>
              <a:t> tag websites.</a:t>
            </a:r>
          </a:p>
        </p:txBody>
      </p:sp>
      <p:sp>
        <p:nvSpPr>
          <p:cNvPr id="5" name="TextBox 4">
            <a:extLst>
              <a:ext uri="{FF2B5EF4-FFF2-40B4-BE49-F238E27FC236}">
                <a16:creationId xmlns:a16="http://schemas.microsoft.com/office/drawing/2014/main" id="{B1FCCC40-848D-DF41-8DEB-21840FDE69CC}"/>
              </a:ext>
            </a:extLst>
          </p:cNvPr>
          <p:cNvSpPr txBox="1"/>
          <p:nvPr/>
        </p:nvSpPr>
        <p:spPr>
          <a:xfrm>
            <a:off x="236306" y="246580"/>
            <a:ext cx="735201" cy="369332"/>
          </a:xfrm>
          <a:prstGeom prst="rect">
            <a:avLst/>
          </a:prstGeom>
          <a:noFill/>
        </p:spPr>
        <p:txBody>
          <a:bodyPr wrap="none" rtlCol="0">
            <a:spAutoFit/>
          </a:bodyPr>
          <a:lstStyle/>
          <a:p>
            <a:r>
              <a:rPr lang="en-US" dirty="0"/>
              <a:t>Notes</a:t>
            </a:r>
          </a:p>
        </p:txBody>
      </p:sp>
    </p:spTree>
    <p:extLst>
      <p:ext uri="{BB962C8B-B14F-4D97-AF65-F5344CB8AC3E}">
        <p14:creationId xmlns:p14="http://schemas.microsoft.com/office/powerpoint/2010/main" val="1086847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732BE9-82E4-104E-B76F-4B95917E25AC}"/>
              </a:ext>
            </a:extLst>
          </p:cNvPr>
          <p:cNvSpPr/>
          <p:nvPr/>
        </p:nvSpPr>
        <p:spPr>
          <a:xfrm>
            <a:off x="335621" y="333828"/>
            <a:ext cx="11602949" cy="6463308"/>
          </a:xfrm>
          <a:prstGeom prst="rect">
            <a:avLst/>
          </a:prstGeom>
        </p:spPr>
        <p:txBody>
          <a:bodyPr wrap="square">
            <a:spAutoFit/>
          </a:bodyPr>
          <a:lstStyle/>
          <a:p>
            <a:r>
              <a:rPr lang="en-CA" dirty="0"/>
              <a:t>5. What's your data-science workflow like?</a:t>
            </a:r>
          </a:p>
          <a:p>
            <a:r>
              <a:rPr lang="en-CA" dirty="0"/>
              <a:t>    Data </a:t>
            </a:r>
            <a:r>
              <a:rPr lang="en-CA" dirty="0" err="1"/>
              <a:t>collction</a:t>
            </a:r>
            <a:r>
              <a:rPr lang="en-CA" dirty="0"/>
              <a:t> – Data preprocessing – Data filtering – Data evaluation – Statistical insights</a:t>
            </a:r>
          </a:p>
          <a:p>
            <a:endParaRPr lang="en-CA" dirty="0"/>
          </a:p>
          <a:p>
            <a:r>
              <a:rPr lang="en-CA" dirty="0"/>
              <a:t>6. Why is your solution good? Why does your result make sense?</a:t>
            </a:r>
          </a:p>
          <a:p>
            <a:r>
              <a:rPr lang="en-CA" dirty="0"/>
              <a:t>    We used the entire historical data from the platforms we evaluated. The tags used are optimized by providing the</a:t>
            </a:r>
          </a:p>
          <a:p>
            <a:r>
              <a:rPr lang="en-CA" dirty="0"/>
              <a:t>    </a:t>
            </a:r>
            <a:r>
              <a:rPr lang="en-CA" dirty="0" err="1"/>
              <a:t>synnonums</a:t>
            </a:r>
            <a:r>
              <a:rPr lang="en-CA" dirty="0"/>
              <a:t>.  The results make sense because the questions asked and answered by the users directs the knowledge and </a:t>
            </a:r>
          </a:p>
          <a:p>
            <a:r>
              <a:rPr lang="en-CA" dirty="0"/>
              <a:t>    interests of the  core users in the platforms, so as we collect all the post history by the </a:t>
            </a:r>
            <a:r>
              <a:rPr lang="en-US" altLang="zh-CN" dirty="0"/>
              <a:t>cross-platform</a:t>
            </a:r>
            <a:r>
              <a:rPr lang="en-CA" dirty="0"/>
              <a:t> users, the results</a:t>
            </a:r>
          </a:p>
          <a:p>
            <a:r>
              <a:rPr lang="en-CA" dirty="0"/>
              <a:t>    are relevant to the common user behaviours of the core users in the platforms.</a:t>
            </a:r>
          </a:p>
          <a:p>
            <a:endParaRPr lang="en-CA" dirty="0"/>
          </a:p>
          <a:p>
            <a:r>
              <a:rPr lang="en-CA" dirty="0"/>
              <a:t>7. What's your data product?</a:t>
            </a:r>
          </a:p>
          <a:p>
            <a:r>
              <a:rPr lang="en-CA" dirty="0"/>
              <a:t>    A </a:t>
            </a:r>
            <a:r>
              <a:rPr lang="en-US" altLang="zh-CN" dirty="0"/>
              <a:t>visualization</a:t>
            </a:r>
            <a:r>
              <a:rPr lang="zh-CN" altLang="en-US" dirty="0"/>
              <a:t> </a:t>
            </a:r>
            <a:r>
              <a:rPr lang="en-US" altLang="zh-CN" dirty="0"/>
              <a:t>report</a:t>
            </a:r>
            <a:r>
              <a:rPr lang="en-CA" dirty="0"/>
              <a:t> (web application?) of statistical solutions of the finding of the popular topics in some given </a:t>
            </a:r>
            <a:r>
              <a:rPr lang="zh-CN" altLang="en-US" dirty="0"/>
              <a:t> </a:t>
            </a:r>
            <a:endParaRPr lang="en-CA" altLang="zh-CN" dirty="0"/>
          </a:p>
          <a:p>
            <a:r>
              <a:rPr lang="zh-CN" altLang="en-US" dirty="0"/>
              <a:t>    </a:t>
            </a:r>
            <a:r>
              <a:rPr lang="en-CA" dirty="0"/>
              <a:t>platforms</a:t>
            </a:r>
          </a:p>
          <a:p>
            <a:endParaRPr lang="en-CA" dirty="0"/>
          </a:p>
          <a:p>
            <a:r>
              <a:rPr lang="en-CA" dirty="0"/>
              <a:t>8. What have you learned through the project?</a:t>
            </a:r>
          </a:p>
          <a:p>
            <a:r>
              <a:rPr lang="en-CA" dirty="0"/>
              <a:t>    Tech:</a:t>
            </a:r>
          </a:p>
          <a:p>
            <a:r>
              <a:rPr lang="en-CA" dirty="0"/>
              <a:t>    Optimization in the steps of data loading and processing could extremely boost the speed.</a:t>
            </a:r>
          </a:p>
          <a:p>
            <a:r>
              <a:rPr lang="en-CA" dirty="0"/>
              <a:t>    Generic design helps a lot with expanding the current datasets and tags to any platforms.</a:t>
            </a:r>
          </a:p>
          <a:p>
            <a:r>
              <a:rPr lang="en-CA" dirty="0"/>
              <a:t>    Insights:</a:t>
            </a:r>
          </a:p>
          <a:p>
            <a:r>
              <a:rPr lang="en-CA" dirty="0"/>
              <a:t>    See the evaluation of the graphs.</a:t>
            </a:r>
          </a:p>
          <a:p>
            <a:r>
              <a:rPr lang="en-CA" dirty="0"/>
              <a:t>    </a:t>
            </a:r>
          </a:p>
          <a:p>
            <a:r>
              <a:rPr lang="en-CA" dirty="0"/>
              <a:t>9. What do you plan to do if you have more time?</a:t>
            </a:r>
          </a:p>
          <a:p>
            <a:r>
              <a:rPr lang="en-CA" dirty="0"/>
              <a:t>    We will expand the application to provide the statistical solutions to any given platforms and any tags given by the user</a:t>
            </a:r>
          </a:p>
          <a:p>
            <a:r>
              <a:rPr lang="en-CA" dirty="0"/>
              <a:t>    and we can add the real time update to the database instead of using historical data only.</a:t>
            </a:r>
          </a:p>
        </p:txBody>
      </p:sp>
    </p:spTree>
    <p:extLst>
      <p:ext uri="{BB962C8B-B14F-4D97-AF65-F5344CB8AC3E}">
        <p14:creationId xmlns:p14="http://schemas.microsoft.com/office/powerpoint/2010/main" val="3334279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E2CABEC-D840-D342-9445-720147AF5384}"/>
              </a:ext>
            </a:extLst>
          </p:cNvPr>
          <p:cNvPicPr>
            <a:picLocks noChangeAspect="1"/>
          </p:cNvPicPr>
          <p:nvPr/>
        </p:nvPicPr>
        <p:blipFill>
          <a:blip r:embed="rId3"/>
          <a:stretch>
            <a:fillRect/>
          </a:stretch>
        </p:blipFill>
        <p:spPr>
          <a:xfrm>
            <a:off x="4489235" y="357597"/>
            <a:ext cx="1244885" cy="1244885"/>
          </a:xfrm>
          <a:prstGeom prst="rect">
            <a:avLst/>
          </a:prstGeom>
        </p:spPr>
      </p:pic>
      <p:pic>
        <p:nvPicPr>
          <p:cNvPr id="12" name="Picture 11">
            <a:extLst>
              <a:ext uri="{FF2B5EF4-FFF2-40B4-BE49-F238E27FC236}">
                <a16:creationId xmlns:a16="http://schemas.microsoft.com/office/drawing/2014/main" id="{7673D169-6E79-E645-A3DB-A01154B829EE}"/>
              </a:ext>
            </a:extLst>
          </p:cNvPr>
          <p:cNvPicPr>
            <a:picLocks noChangeAspect="1"/>
          </p:cNvPicPr>
          <p:nvPr/>
        </p:nvPicPr>
        <p:blipFill>
          <a:blip r:embed="rId4"/>
          <a:stretch>
            <a:fillRect/>
          </a:stretch>
        </p:blipFill>
        <p:spPr>
          <a:xfrm>
            <a:off x="6096000" y="357597"/>
            <a:ext cx="1244885" cy="1244885"/>
          </a:xfrm>
          <a:prstGeom prst="rect">
            <a:avLst/>
          </a:prstGeom>
        </p:spPr>
      </p:pic>
      <p:sp>
        <p:nvSpPr>
          <p:cNvPr id="13" name="TextBox 12">
            <a:extLst>
              <a:ext uri="{FF2B5EF4-FFF2-40B4-BE49-F238E27FC236}">
                <a16:creationId xmlns:a16="http://schemas.microsoft.com/office/drawing/2014/main" id="{11BC5FA1-4DC7-DB46-BCB5-06BA4BA16C48}"/>
              </a:ext>
            </a:extLst>
          </p:cNvPr>
          <p:cNvSpPr txBox="1"/>
          <p:nvPr/>
        </p:nvSpPr>
        <p:spPr>
          <a:xfrm>
            <a:off x="3133618" y="883578"/>
            <a:ext cx="1117614" cy="461665"/>
          </a:xfrm>
          <a:prstGeom prst="rect">
            <a:avLst/>
          </a:prstGeom>
          <a:noFill/>
        </p:spPr>
        <p:txBody>
          <a:bodyPr wrap="none" rtlCol="0">
            <a:spAutoFit/>
          </a:bodyPr>
          <a:lstStyle/>
          <a:p>
            <a:r>
              <a:rPr lang="en-US" altLang="zh-CN" sz="2400" dirty="0"/>
              <a:t>128167</a:t>
            </a:r>
            <a:endParaRPr lang="en-US" sz="2400" dirty="0"/>
          </a:p>
        </p:txBody>
      </p:sp>
      <p:graphicFrame>
        <p:nvGraphicFramePr>
          <p:cNvPr id="15" name="Chart 14">
            <a:extLst>
              <a:ext uri="{FF2B5EF4-FFF2-40B4-BE49-F238E27FC236}">
                <a16:creationId xmlns:a16="http://schemas.microsoft.com/office/drawing/2014/main" id="{59AE00EF-24F5-224D-9AA5-0F2E8165D781}"/>
              </a:ext>
            </a:extLst>
          </p:cNvPr>
          <p:cNvGraphicFramePr/>
          <p:nvPr>
            <p:extLst>
              <p:ext uri="{D42A27DB-BD31-4B8C-83A1-F6EECF244321}">
                <p14:modId xmlns:p14="http://schemas.microsoft.com/office/powerpoint/2010/main" val="4277056592"/>
              </p:ext>
            </p:extLst>
          </p:nvPr>
        </p:nvGraphicFramePr>
        <p:xfrm>
          <a:off x="2296502" y="2040446"/>
          <a:ext cx="6875236" cy="3933976"/>
        </p:xfrm>
        <a:graphic>
          <a:graphicData uri="http://schemas.openxmlformats.org/drawingml/2006/chart">
            <c:chart xmlns:c="http://schemas.openxmlformats.org/drawingml/2006/chart" xmlns:r="http://schemas.openxmlformats.org/officeDocument/2006/relationships" r:id="rId5"/>
          </a:graphicData>
        </a:graphic>
      </p:graphicFrame>
      <p:pic>
        <p:nvPicPr>
          <p:cNvPr id="16" name="Picture 15">
            <a:extLst>
              <a:ext uri="{FF2B5EF4-FFF2-40B4-BE49-F238E27FC236}">
                <a16:creationId xmlns:a16="http://schemas.microsoft.com/office/drawing/2014/main" id="{E73131B3-2912-714A-BA64-69D06CF5634D}"/>
              </a:ext>
            </a:extLst>
          </p:cNvPr>
          <p:cNvPicPr>
            <a:picLocks noChangeAspect="1"/>
          </p:cNvPicPr>
          <p:nvPr/>
        </p:nvPicPr>
        <p:blipFill>
          <a:blip r:embed="rId6"/>
          <a:stretch>
            <a:fillRect/>
          </a:stretch>
        </p:blipFill>
        <p:spPr>
          <a:xfrm>
            <a:off x="2701856" y="5948494"/>
            <a:ext cx="1106171" cy="697565"/>
          </a:xfrm>
          <a:prstGeom prst="rect">
            <a:avLst/>
          </a:prstGeom>
        </p:spPr>
      </p:pic>
      <p:pic>
        <p:nvPicPr>
          <p:cNvPr id="17" name="Picture 16">
            <a:extLst>
              <a:ext uri="{FF2B5EF4-FFF2-40B4-BE49-F238E27FC236}">
                <a16:creationId xmlns:a16="http://schemas.microsoft.com/office/drawing/2014/main" id="{FCE0D5A6-1FD4-0240-961A-6F665BACED89}"/>
              </a:ext>
            </a:extLst>
          </p:cNvPr>
          <p:cNvPicPr>
            <a:picLocks noChangeAspect="1"/>
          </p:cNvPicPr>
          <p:nvPr/>
        </p:nvPicPr>
        <p:blipFill>
          <a:blip r:embed="rId7"/>
          <a:stretch>
            <a:fillRect/>
          </a:stretch>
        </p:blipFill>
        <p:spPr>
          <a:xfrm>
            <a:off x="4489235" y="6056929"/>
            <a:ext cx="892758" cy="530189"/>
          </a:xfrm>
          <a:prstGeom prst="rect">
            <a:avLst/>
          </a:prstGeom>
        </p:spPr>
      </p:pic>
      <p:sp>
        <p:nvSpPr>
          <p:cNvPr id="18" name="TextBox 17">
            <a:extLst>
              <a:ext uri="{FF2B5EF4-FFF2-40B4-BE49-F238E27FC236}">
                <a16:creationId xmlns:a16="http://schemas.microsoft.com/office/drawing/2014/main" id="{264ABD3C-9EC9-6F43-9D97-0B9693C70E45}"/>
              </a:ext>
            </a:extLst>
          </p:cNvPr>
          <p:cNvSpPr txBox="1"/>
          <p:nvPr/>
        </p:nvSpPr>
        <p:spPr>
          <a:xfrm>
            <a:off x="9201173" y="1345243"/>
            <a:ext cx="3036601" cy="923330"/>
          </a:xfrm>
          <a:prstGeom prst="rect">
            <a:avLst/>
          </a:prstGeom>
          <a:noFill/>
        </p:spPr>
        <p:txBody>
          <a:bodyPr wrap="none" rtlCol="0">
            <a:spAutoFit/>
          </a:bodyPr>
          <a:lstStyle/>
          <a:p>
            <a:r>
              <a:rPr lang="en-US" altLang="zh-CN" dirty="0"/>
              <a:t>173</a:t>
            </a:r>
            <a:r>
              <a:rPr lang="zh-CN" altLang="en-US" dirty="0"/>
              <a:t> </a:t>
            </a:r>
            <a:r>
              <a:rPr lang="en-US" altLang="zh-CN" dirty="0"/>
              <a:t>people</a:t>
            </a:r>
            <a:r>
              <a:rPr lang="zh-CN" altLang="en-US" dirty="0"/>
              <a:t> </a:t>
            </a:r>
            <a:r>
              <a:rPr lang="en-US" altLang="zh-CN" dirty="0"/>
              <a:t>have</a:t>
            </a:r>
            <a:r>
              <a:rPr lang="zh-CN" altLang="en-US" dirty="0"/>
              <a:t> </a:t>
            </a:r>
            <a:r>
              <a:rPr lang="en-US" altLang="zh-CN" dirty="0"/>
              <a:t>accounts</a:t>
            </a:r>
            <a:r>
              <a:rPr lang="zh-CN" altLang="en-US" dirty="0"/>
              <a:t> </a:t>
            </a:r>
            <a:r>
              <a:rPr lang="en-US" altLang="zh-CN" dirty="0"/>
              <a:t>in</a:t>
            </a:r>
            <a:endParaRPr lang="en-CA" altLang="zh-CN" dirty="0"/>
          </a:p>
          <a:p>
            <a:r>
              <a:rPr lang="en-US" altLang="zh-CN" dirty="0"/>
              <a:t>All</a:t>
            </a:r>
            <a:r>
              <a:rPr lang="zh-CN" altLang="en-US" dirty="0"/>
              <a:t> </a:t>
            </a:r>
            <a:r>
              <a:rPr lang="en-US" altLang="zh-CN" dirty="0"/>
              <a:t>5</a:t>
            </a:r>
            <a:r>
              <a:rPr lang="zh-CN" altLang="en-US" dirty="0"/>
              <a:t> </a:t>
            </a:r>
            <a:r>
              <a:rPr lang="en-US" altLang="zh-CN" dirty="0"/>
              <a:t>platforms</a:t>
            </a:r>
            <a:r>
              <a:rPr lang="zh-CN" altLang="en-US" dirty="0"/>
              <a:t> </a:t>
            </a:r>
            <a:endParaRPr lang="en-CA" altLang="zh-CN" dirty="0"/>
          </a:p>
          <a:p>
            <a:r>
              <a:rPr lang="en-US" altLang="zh-CN" dirty="0"/>
              <a:t>(not</a:t>
            </a:r>
            <a:r>
              <a:rPr lang="zh-CN" altLang="en-US" dirty="0"/>
              <a:t> </a:t>
            </a:r>
            <a:r>
              <a:rPr lang="en-US" altLang="zh-CN" dirty="0"/>
              <a:t>sure</a:t>
            </a:r>
            <a:r>
              <a:rPr lang="zh-CN" altLang="en-US" dirty="0"/>
              <a:t> </a:t>
            </a:r>
            <a:r>
              <a:rPr lang="en-US" altLang="zh-CN" dirty="0"/>
              <a:t>if</a:t>
            </a:r>
            <a:r>
              <a:rPr lang="zh-CN" altLang="en-US" dirty="0"/>
              <a:t> </a:t>
            </a:r>
            <a:r>
              <a:rPr lang="en-US" altLang="zh-CN" dirty="0"/>
              <a:t>it</a:t>
            </a:r>
            <a:r>
              <a:rPr lang="zh-CN" altLang="en-US" dirty="0"/>
              <a:t> </a:t>
            </a:r>
            <a:r>
              <a:rPr lang="en-US" altLang="zh-CN" dirty="0"/>
              <a:t>should</a:t>
            </a:r>
            <a:r>
              <a:rPr lang="zh-CN" altLang="en-US" dirty="0"/>
              <a:t> </a:t>
            </a:r>
            <a:r>
              <a:rPr lang="en-US" altLang="zh-CN" dirty="0"/>
              <a:t>be</a:t>
            </a:r>
            <a:r>
              <a:rPr lang="zh-CN" altLang="en-US" dirty="0"/>
              <a:t> </a:t>
            </a:r>
            <a:r>
              <a:rPr lang="en-US" altLang="zh-CN" dirty="0"/>
              <a:t>put</a:t>
            </a:r>
            <a:r>
              <a:rPr lang="zh-CN" altLang="en-US" dirty="0"/>
              <a:t> </a:t>
            </a:r>
            <a:r>
              <a:rPr lang="en-US" altLang="zh-CN" dirty="0"/>
              <a:t>in)</a:t>
            </a:r>
            <a:endParaRPr lang="en-US" dirty="0"/>
          </a:p>
        </p:txBody>
      </p:sp>
      <p:pic>
        <p:nvPicPr>
          <p:cNvPr id="19" name="Picture 18">
            <a:extLst>
              <a:ext uri="{FF2B5EF4-FFF2-40B4-BE49-F238E27FC236}">
                <a16:creationId xmlns:a16="http://schemas.microsoft.com/office/drawing/2014/main" id="{CFD54418-A7E1-A046-9CD8-6051EC1DEA74}"/>
              </a:ext>
            </a:extLst>
          </p:cNvPr>
          <p:cNvPicPr>
            <a:picLocks noChangeAspect="1"/>
          </p:cNvPicPr>
          <p:nvPr/>
        </p:nvPicPr>
        <p:blipFill>
          <a:blip r:embed="rId8"/>
          <a:stretch>
            <a:fillRect/>
          </a:stretch>
        </p:blipFill>
        <p:spPr>
          <a:xfrm>
            <a:off x="7829611" y="5914885"/>
            <a:ext cx="818220" cy="764785"/>
          </a:xfrm>
          <a:prstGeom prst="rect">
            <a:avLst/>
          </a:prstGeom>
        </p:spPr>
      </p:pic>
      <p:pic>
        <p:nvPicPr>
          <p:cNvPr id="20" name="Picture 19">
            <a:extLst>
              <a:ext uri="{FF2B5EF4-FFF2-40B4-BE49-F238E27FC236}">
                <a16:creationId xmlns:a16="http://schemas.microsoft.com/office/drawing/2014/main" id="{70F168A3-98CF-9A4C-9EBD-92A241762546}"/>
              </a:ext>
            </a:extLst>
          </p:cNvPr>
          <p:cNvPicPr>
            <a:picLocks noChangeAspect="1"/>
          </p:cNvPicPr>
          <p:nvPr/>
        </p:nvPicPr>
        <p:blipFill>
          <a:blip r:embed="rId9"/>
          <a:stretch>
            <a:fillRect/>
          </a:stretch>
        </p:blipFill>
        <p:spPr>
          <a:xfrm>
            <a:off x="6196120" y="5948494"/>
            <a:ext cx="650586" cy="697565"/>
          </a:xfrm>
          <a:prstGeom prst="rect">
            <a:avLst/>
          </a:prstGeom>
        </p:spPr>
      </p:pic>
    </p:spTree>
    <p:extLst>
      <p:ext uri="{BB962C8B-B14F-4D97-AF65-F5344CB8AC3E}">
        <p14:creationId xmlns:p14="http://schemas.microsoft.com/office/powerpoint/2010/main" val="849435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AE59F1-81CB-0148-B323-18A025664A5E}"/>
              </a:ext>
            </a:extLst>
          </p:cNvPr>
          <p:cNvPicPr>
            <a:picLocks noChangeAspect="1"/>
          </p:cNvPicPr>
          <p:nvPr/>
        </p:nvPicPr>
        <p:blipFill>
          <a:blip r:embed="rId3"/>
          <a:stretch>
            <a:fillRect/>
          </a:stretch>
        </p:blipFill>
        <p:spPr>
          <a:xfrm>
            <a:off x="1466983" y="303658"/>
            <a:ext cx="865882" cy="865882"/>
          </a:xfrm>
          <a:prstGeom prst="rect">
            <a:avLst/>
          </a:prstGeom>
        </p:spPr>
      </p:pic>
      <p:sp>
        <p:nvSpPr>
          <p:cNvPr id="6" name="TextBox 5">
            <a:extLst>
              <a:ext uri="{FF2B5EF4-FFF2-40B4-BE49-F238E27FC236}">
                <a16:creationId xmlns:a16="http://schemas.microsoft.com/office/drawing/2014/main" id="{4EB38F86-9AC8-C341-9A0F-B59C8A80CEC5}"/>
              </a:ext>
            </a:extLst>
          </p:cNvPr>
          <p:cNvSpPr txBox="1"/>
          <p:nvPr/>
        </p:nvSpPr>
        <p:spPr>
          <a:xfrm>
            <a:off x="363796" y="505767"/>
            <a:ext cx="1103187" cy="461665"/>
          </a:xfrm>
          <a:prstGeom prst="rect">
            <a:avLst/>
          </a:prstGeom>
          <a:noFill/>
        </p:spPr>
        <p:txBody>
          <a:bodyPr wrap="none" rtlCol="0">
            <a:spAutoFit/>
          </a:bodyPr>
          <a:lstStyle/>
          <a:p>
            <a:r>
              <a:rPr lang="en-US" altLang="zh-CN" sz="2400" dirty="0"/>
              <a:t>28.05%</a:t>
            </a:r>
            <a:endParaRPr lang="en-US" sz="2400" dirty="0"/>
          </a:p>
        </p:txBody>
      </p:sp>
      <p:pic>
        <p:nvPicPr>
          <p:cNvPr id="7" name="Picture 6">
            <a:extLst>
              <a:ext uri="{FF2B5EF4-FFF2-40B4-BE49-F238E27FC236}">
                <a16:creationId xmlns:a16="http://schemas.microsoft.com/office/drawing/2014/main" id="{06A18BB7-4532-F446-B5D1-CEE7A5B5B8B4}"/>
              </a:ext>
            </a:extLst>
          </p:cNvPr>
          <p:cNvPicPr>
            <a:picLocks noChangeAspect="1"/>
          </p:cNvPicPr>
          <p:nvPr/>
        </p:nvPicPr>
        <p:blipFill>
          <a:blip r:embed="rId4"/>
          <a:stretch>
            <a:fillRect/>
          </a:stretch>
        </p:blipFill>
        <p:spPr>
          <a:xfrm>
            <a:off x="496676" y="2192916"/>
            <a:ext cx="1106171" cy="697565"/>
          </a:xfrm>
          <a:prstGeom prst="rect">
            <a:avLst/>
          </a:prstGeom>
        </p:spPr>
      </p:pic>
      <p:pic>
        <p:nvPicPr>
          <p:cNvPr id="11" name="Picture 10">
            <a:extLst>
              <a:ext uri="{FF2B5EF4-FFF2-40B4-BE49-F238E27FC236}">
                <a16:creationId xmlns:a16="http://schemas.microsoft.com/office/drawing/2014/main" id="{4E452A2E-3D43-B34E-BC95-9FFCE7D8B789}"/>
              </a:ext>
            </a:extLst>
          </p:cNvPr>
          <p:cNvPicPr>
            <a:picLocks noChangeAspect="1"/>
          </p:cNvPicPr>
          <p:nvPr/>
        </p:nvPicPr>
        <p:blipFill>
          <a:blip r:embed="rId5"/>
          <a:stretch>
            <a:fillRect/>
          </a:stretch>
        </p:blipFill>
        <p:spPr>
          <a:xfrm>
            <a:off x="2570170" y="367598"/>
            <a:ext cx="740884" cy="738001"/>
          </a:xfrm>
          <a:prstGeom prst="rect">
            <a:avLst/>
          </a:prstGeom>
        </p:spPr>
      </p:pic>
      <p:sp>
        <p:nvSpPr>
          <p:cNvPr id="12" name="TextBox 11">
            <a:extLst>
              <a:ext uri="{FF2B5EF4-FFF2-40B4-BE49-F238E27FC236}">
                <a16:creationId xmlns:a16="http://schemas.microsoft.com/office/drawing/2014/main" id="{3ADA0E2E-F235-354D-8528-6DDA7FE9D460}"/>
              </a:ext>
            </a:extLst>
          </p:cNvPr>
          <p:cNvSpPr txBox="1"/>
          <p:nvPr/>
        </p:nvSpPr>
        <p:spPr>
          <a:xfrm>
            <a:off x="670490" y="3115783"/>
            <a:ext cx="758541" cy="369332"/>
          </a:xfrm>
          <a:prstGeom prst="rect">
            <a:avLst/>
          </a:prstGeom>
          <a:noFill/>
        </p:spPr>
        <p:txBody>
          <a:bodyPr wrap="none" rtlCol="0">
            <a:spAutoFit/>
          </a:bodyPr>
          <a:lstStyle/>
          <a:p>
            <a:r>
              <a:rPr lang="en-US" altLang="zh-CN" dirty="0"/>
              <a:t>6.38%</a:t>
            </a:r>
            <a:endParaRPr lang="en-US" dirty="0"/>
          </a:p>
        </p:txBody>
      </p:sp>
      <p:graphicFrame>
        <p:nvGraphicFramePr>
          <p:cNvPr id="14" name="Chart 13">
            <a:extLst>
              <a:ext uri="{FF2B5EF4-FFF2-40B4-BE49-F238E27FC236}">
                <a16:creationId xmlns:a16="http://schemas.microsoft.com/office/drawing/2014/main" id="{FEF41BAE-699F-5948-90D0-383660CAD02B}"/>
              </a:ext>
            </a:extLst>
          </p:cNvPr>
          <p:cNvGraphicFramePr/>
          <p:nvPr>
            <p:extLst>
              <p:ext uri="{D42A27DB-BD31-4B8C-83A1-F6EECF244321}">
                <p14:modId xmlns:p14="http://schemas.microsoft.com/office/powerpoint/2010/main" val="2716099877"/>
              </p:ext>
            </p:extLst>
          </p:nvPr>
        </p:nvGraphicFramePr>
        <p:xfrm>
          <a:off x="2250039" y="1371649"/>
          <a:ext cx="3727321" cy="2709333"/>
        </p:xfrm>
        <a:graphic>
          <a:graphicData uri="http://schemas.openxmlformats.org/drawingml/2006/chart">
            <c:chart xmlns:c="http://schemas.openxmlformats.org/drawingml/2006/chart" xmlns:r="http://schemas.openxmlformats.org/officeDocument/2006/relationships" r:id="rId6"/>
          </a:graphicData>
        </a:graphic>
      </p:graphicFrame>
      <p:sp>
        <p:nvSpPr>
          <p:cNvPr id="16" name="TextBox 15">
            <a:extLst>
              <a:ext uri="{FF2B5EF4-FFF2-40B4-BE49-F238E27FC236}">
                <a16:creationId xmlns:a16="http://schemas.microsoft.com/office/drawing/2014/main" id="{5C048113-AA24-1145-B086-ED716E3AA128}"/>
              </a:ext>
            </a:extLst>
          </p:cNvPr>
          <p:cNvSpPr txBox="1"/>
          <p:nvPr/>
        </p:nvSpPr>
        <p:spPr>
          <a:xfrm>
            <a:off x="670490" y="5744618"/>
            <a:ext cx="875561" cy="369332"/>
          </a:xfrm>
          <a:prstGeom prst="rect">
            <a:avLst/>
          </a:prstGeom>
          <a:noFill/>
        </p:spPr>
        <p:txBody>
          <a:bodyPr wrap="none" rtlCol="0">
            <a:spAutoFit/>
          </a:bodyPr>
          <a:lstStyle/>
          <a:p>
            <a:r>
              <a:rPr lang="en-US" altLang="zh-CN" dirty="0"/>
              <a:t>19.56%</a:t>
            </a:r>
            <a:endParaRPr lang="en-US" dirty="0"/>
          </a:p>
        </p:txBody>
      </p:sp>
      <p:graphicFrame>
        <p:nvGraphicFramePr>
          <p:cNvPr id="17" name="Chart 16">
            <a:extLst>
              <a:ext uri="{FF2B5EF4-FFF2-40B4-BE49-F238E27FC236}">
                <a16:creationId xmlns:a16="http://schemas.microsoft.com/office/drawing/2014/main" id="{D6FDB97C-CB40-B04B-87C8-5D77EF4788FB}"/>
              </a:ext>
            </a:extLst>
          </p:cNvPr>
          <p:cNvGraphicFramePr/>
          <p:nvPr>
            <p:extLst>
              <p:ext uri="{D42A27DB-BD31-4B8C-83A1-F6EECF244321}">
                <p14:modId xmlns:p14="http://schemas.microsoft.com/office/powerpoint/2010/main" val="2298770382"/>
              </p:ext>
            </p:extLst>
          </p:nvPr>
        </p:nvGraphicFramePr>
        <p:xfrm>
          <a:off x="1587769" y="4008818"/>
          <a:ext cx="4389591" cy="2709333"/>
        </p:xfrm>
        <a:graphic>
          <a:graphicData uri="http://schemas.openxmlformats.org/drawingml/2006/chart">
            <c:chart xmlns:c="http://schemas.openxmlformats.org/drawingml/2006/chart" xmlns:r="http://schemas.openxmlformats.org/officeDocument/2006/relationships" r:id="rId7"/>
          </a:graphicData>
        </a:graphic>
      </p:graphicFrame>
      <p:sp>
        <p:nvSpPr>
          <p:cNvPr id="19" name="TextBox 18">
            <a:extLst>
              <a:ext uri="{FF2B5EF4-FFF2-40B4-BE49-F238E27FC236}">
                <a16:creationId xmlns:a16="http://schemas.microsoft.com/office/drawing/2014/main" id="{B6CAD9A0-E79B-9A48-A8D8-9663B8469ACB}"/>
              </a:ext>
            </a:extLst>
          </p:cNvPr>
          <p:cNvSpPr txBox="1"/>
          <p:nvPr/>
        </p:nvSpPr>
        <p:spPr>
          <a:xfrm>
            <a:off x="6388453" y="3115783"/>
            <a:ext cx="758541" cy="369332"/>
          </a:xfrm>
          <a:prstGeom prst="rect">
            <a:avLst/>
          </a:prstGeom>
          <a:noFill/>
        </p:spPr>
        <p:txBody>
          <a:bodyPr wrap="none" rtlCol="0">
            <a:spAutoFit/>
          </a:bodyPr>
          <a:lstStyle/>
          <a:p>
            <a:r>
              <a:rPr lang="en-US" altLang="zh-CN" dirty="0"/>
              <a:t>6.34%</a:t>
            </a:r>
            <a:endParaRPr lang="en-US" dirty="0"/>
          </a:p>
        </p:txBody>
      </p:sp>
      <p:graphicFrame>
        <p:nvGraphicFramePr>
          <p:cNvPr id="20" name="Chart 19">
            <a:extLst>
              <a:ext uri="{FF2B5EF4-FFF2-40B4-BE49-F238E27FC236}">
                <a16:creationId xmlns:a16="http://schemas.microsoft.com/office/drawing/2014/main" id="{9CC28C97-6E16-8F4C-9854-5A92BDFDAB7E}"/>
              </a:ext>
            </a:extLst>
          </p:cNvPr>
          <p:cNvGraphicFramePr/>
          <p:nvPr>
            <p:extLst>
              <p:ext uri="{D42A27DB-BD31-4B8C-83A1-F6EECF244321}">
                <p14:modId xmlns:p14="http://schemas.microsoft.com/office/powerpoint/2010/main" val="2430350331"/>
              </p:ext>
            </p:extLst>
          </p:nvPr>
        </p:nvGraphicFramePr>
        <p:xfrm>
          <a:off x="7274103" y="1371649"/>
          <a:ext cx="4421221" cy="2709333"/>
        </p:xfrm>
        <a:graphic>
          <a:graphicData uri="http://schemas.openxmlformats.org/drawingml/2006/chart">
            <c:chart xmlns:c="http://schemas.openxmlformats.org/drawingml/2006/chart" xmlns:r="http://schemas.openxmlformats.org/officeDocument/2006/relationships" r:id="rId8"/>
          </a:graphicData>
        </a:graphic>
      </p:graphicFrame>
      <p:sp>
        <p:nvSpPr>
          <p:cNvPr id="22" name="TextBox 21">
            <a:extLst>
              <a:ext uri="{FF2B5EF4-FFF2-40B4-BE49-F238E27FC236}">
                <a16:creationId xmlns:a16="http://schemas.microsoft.com/office/drawing/2014/main" id="{7367B239-E8C1-4442-A940-09350E511D3E}"/>
              </a:ext>
            </a:extLst>
          </p:cNvPr>
          <p:cNvSpPr txBox="1"/>
          <p:nvPr/>
        </p:nvSpPr>
        <p:spPr>
          <a:xfrm>
            <a:off x="6388453" y="5744618"/>
            <a:ext cx="758541" cy="369332"/>
          </a:xfrm>
          <a:prstGeom prst="rect">
            <a:avLst/>
          </a:prstGeom>
          <a:noFill/>
        </p:spPr>
        <p:txBody>
          <a:bodyPr wrap="none" rtlCol="0">
            <a:spAutoFit/>
          </a:bodyPr>
          <a:lstStyle/>
          <a:p>
            <a:r>
              <a:rPr lang="en-US" altLang="zh-CN" dirty="0"/>
              <a:t>7.94%</a:t>
            </a:r>
            <a:endParaRPr lang="en-US" dirty="0"/>
          </a:p>
        </p:txBody>
      </p:sp>
      <p:graphicFrame>
        <p:nvGraphicFramePr>
          <p:cNvPr id="23" name="Chart 22">
            <a:extLst>
              <a:ext uri="{FF2B5EF4-FFF2-40B4-BE49-F238E27FC236}">
                <a16:creationId xmlns:a16="http://schemas.microsoft.com/office/drawing/2014/main" id="{E091ED6B-53F5-3444-A626-2E2FC561548A}"/>
              </a:ext>
            </a:extLst>
          </p:cNvPr>
          <p:cNvGraphicFramePr/>
          <p:nvPr>
            <p:extLst>
              <p:ext uri="{D42A27DB-BD31-4B8C-83A1-F6EECF244321}">
                <p14:modId xmlns:p14="http://schemas.microsoft.com/office/powerpoint/2010/main" val="3850833494"/>
              </p:ext>
            </p:extLst>
          </p:nvPr>
        </p:nvGraphicFramePr>
        <p:xfrm>
          <a:off x="8342616" y="4000484"/>
          <a:ext cx="3352708" cy="2709333"/>
        </p:xfrm>
        <a:graphic>
          <a:graphicData uri="http://schemas.openxmlformats.org/drawingml/2006/chart">
            <c:chart xmlns:c="http://schemas.openxmlformats.org/drawingml/2006/chart" xmlns:r="http://schemas.openxmlformats.org/officeDocument/2006/relationships" r:id="rId9"/>
          </a:graphicData>
        </a:graphic>
      </p:graphicFrame>
      <p:pic>
        <p:nvPicPr>
          <p:cNvPr id="24" name="Picture 23">
            <a:extLst>
              <a:ext uri="{FF2B5EF4-FFF2-40B4-BE49-F238E27FC236}">
                <a16:creationId xmlns:a16="http://schemas.microsoft.com/office/drawing/2014/main" id="{1B28078F-D415-4A41-A5F6-5961569A02E6}"/>
              </a:ext>
            </a:extLst>
          </p:cNvPr>
          <p:cNvPicPr>
            <a:picLocks noChangeAspect="1"/>
          </p:cNvPicPr>
          <p:nvPr/>
        </p:nvPicPr>
        <p:blipFill>
          <a:blip r:embed="rId10"/>
          <a:stretch>
            <a:fillRect/>
          </a:stretch>
        </p:blipFill>
        <p:spPr>
          <a:xfrm>
            <a:off x="603381" y="4905436"/>
            <a:ext cx="892758" cy="530189"/>
          </a:xfrm>
          <a:prstGeom prst="rect">
            <a:avLst/>
          </a:prstGeom>
        </p:spPr>
      </p:pic>
      <p:pic>
        <p:nvPicPr>
          <p:cNvPr id="25" name="Picture 24">
            <a:extLst>
              <a:ext uri="{FF2B5EF4-FFF2-40B4-BE49-F238E27FC236}">
                <a16:creationId xmlns:a16="http://schemas.microsoft.com/office/drawing/2014/main" id="{9E6BF642-FF6C-544B-AA2B-F9A718C8E24B}"/>
              </a:ext>
            </a:extLst>
          </p:cNvPr>
          <p:cNvPicPr>
            <a:picLocks noChangeAspect="1"/>
          </p:cNvPicPr>
          <p:nvPr/>
        </p:nvPicPr>
        <p:blipFill>
          <a:blip r:embed="rId11"/>
          <a:stretch>
            <a:fillRect/>
          </a:stretch>
        </p:blipFill>
        <p:spPr>
          <a:xfrm>
            <a:off x="6442430" y="2192915"/>
            <a:ext cx="650586" cy="697565"/>
          </a:xfrm>
          <a:prstGeom prst="rect">
            <a:avLst/>
          </a:prstGeom>
        </p:spPr>
      </p:pic>
      <p:pic>
        <p:nvPicPr>
          <p:cNvPr id="26" name="Picture 25">
            <a:extLst>
              <a:ext uri="{FF2B5EF4-FFF2-40B4-BE49-F238E27FC236}">
                <a16:creationId xmlns:a16="http://schemas.microsoft.com/office/drawing/2014/main" id="{62403349-589D-914E-AFBA-8B18943B0B1C}"/>
              </a:ext>
            </a:extLst>
          </p:cNvPr>
          <p:cNvPicPr>
            <a:picLocks noChangeAspect="1"/>
          </p:cNvPicPr>
          <p:nvPr/>
        </p:nvPicPr>
        <p:blipFill>
          <a:blip r:embed="rId12"/>
          <a:stretch>
            <a:fillRect/>
          </a:stretch>
        </p:blipFill>
        <p:spPr>
          <a:xfrm>
            <a:off x="6358613" y="4788139"/>
            <a:ext cx="818220" cy="764785"/>
          </a:xfrm>
          <a:prstGeom prst="rect">
            <a:avLst/>
          </a:prstGeom>
        </p:spPr>
      </p:pic>
      <p:sp>
        <p:nvSpPr>
          <p:cNvPr id="27" name="TextBox 26">
            <a:extLst>
              <a:ext uri="{FF2B5EF4-FFF2-40B4-BE49-F238E27FC236}">
                <a16:creationId xmlns:a16="http://schemas.microsoft.com/office/drawing/2014/main" id="{1C0E18B9-E705-EC47-92BC-2F01AFC10A2C}"/>
              </a:ext>
            </a:extLst>
          </p:cNvPr>
          <p:cNvSpPr txBox="1"/>
          <p:nvPr/>
        </p:nvSpPr>
        <p:spPr>
          <a:xfrm>
            <a:off x="4645704" y="559384"/>
            <a:ext cx="5373266" cy="369332"/>
          </a:xfrm>
          <a:prstGeom prst="rect">
            <a:avLst/>
          </a:prstGeom>
          <a:noFill/>
        </p:spPr>
        <p:txBody>
          <a:bodyPr wrap="none" rtlCol="0">
            <a:spAutoFit/>
          </a:bodyPr>
          <a:lstStyle/>
          <a:p>
            <a:r>
              <a:rPr lang="en-US" altLang="zh-CN" dirty="0"/>
              <a:t>5</a:t>
            </a:r>
            <a:r>
              <a:rPr lang="zh-CN" altLang="en-US" dirty="0"/>
              <a:t> </a:t>
            </a:r>
            <a:r>
              <a:rPr lang="en-US" altLang="zh-CN" dirty="0"/>
              <a:t>most</a:t>
            </a:r>
            <a:r>
              <a:rPr lang="zh-CN" altLang="en-US" dirty="0"/>
              <a:t> </a:t>
            </a:r>
            <a:r>
              <a:rPr lang="en-US" altLang="zh-CN" dirty="0"/>
              <a:t>popular</a:t>
            </a:r>
            <a:r>
              <a:rPr lang="zh-CN" altLang="en-US" dirty="0"/>
              <a:t> </a:t>
            </a:r>
            <a:r>
              <a:rPr lang="en-US" altLang="zh-CN" dirty="0"/>
              <a:t>tags</a:t>
            </a:r>
            <a:r>
              <a:rPr lang="zh-CN" altLang="en-US" dirty="0"/>
              <a:t> </a:t>
            </a:r>
            <a:r>
              <a:rPr lang="en-US" altLang="zh-CN" dirty="0"/>
              <a:t>in</a:t>
            </a:r>
            <a:r>
              <a:rPr lang="zh-CN" altLang="en-US" dirty="0"/>
              <a:t> </a:t>
            </a:r>
            <a:r>
              <a:rPr lang="en-US" altLang="zh-CN" dirty="0"/>
              <a:t>each</a:t>
            </a:r>
            <a:r>
              <a:rPr lang="zh-CN" altLang="en-US" dirty="0"/>
              <a:t> </a:t>
            </a:r>
            <a:r>
              <a:rPr lang="en-US" altLang="zh-CN" dirty="0"/>
              <a:t>platform</a:t>
            </a:r>
            <a:r>
              <a:rPr lang="zh-CN" altLang="en-US" dirty="0"/>
              <a:t> </a:t>
            </a:r>
            <a:r>
              <a:rPr lang="en-US" altLang="zh-CN" dirty="0"/>
              <a:t>with</a:t>
            </a:r>
            <a:r>
              <a:rPr lang="zh-CN" altLang="en-US" dirty="0"/>
              <a:t> </a:t>
            </a:r>
            <a:r>
              <a:rPr lang="en-US" altLang="zh-CN" dirty="0"/>
              <a:t>python</a:t>
            </a:r>
            <a:r>
              <a:rPr lang="zh-CN" altLang="en-US" dirty="0"/>
              <a:t> </a:t>
            </a:r>
            <a:r>
              <a:rPr lang="en-US" altLang="zh-CN" dirty="0"/>
              <a:t>users</a:t>
            </a:r>
            <a:endParaRPr lang="en-US" dirty="0"/>
          </a:p>
        </p:txBody>
      </p:sp>
    </p:spTree>
    <p:extLst>
      <p:ext uri="{BB962C8B-B14F-4D97-AF65-F5344CB8AC3E}">
        <p14:creationId xmlns:p14="http://schemas.microsoft.com/office/powerpoint/2010/main" val="2011679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AE59F1-81CB-0148-B323-18A025664A5E}"/>
              </a:ext>
            </a:extLst>
          </p:cNvPr>
          <p:cNvPicPr>
            <a:picLocks noChangeAspect="1"/>
          </p:cNvPicPr>
          <p:nvPr/>
        </p:nvPicPr>
        <p:blipFill>
          <a:blip r:embed="rId3"/>
          <a:stretch>
            <a:fillRect/>
          </a:stretch>
        </p:blipFill>
        <p:spPr>
          <a:xfrm>
            <a:off x="1466983" y="303658"/>
            <a:ext cx="865882" cy="865882"/>
          </a:xfrm>
          <a:prstGeom prst="rect">
            <a:avLst/>
          </a:prstGeom>
        </p:spPr>
      </p:pic>
      <p:sp>
        <p:nvSpPr>
          <p:cNvPr id="6" name="TextBox 5">
            <a:extLst>
              <a:ext uri="{FF2B5EF4-FFF2-40B4-BE49-F238E27FC236}">
                <a16:creationId xmlns:a16="http://schemas.microsoft.com/office/drawing/2014/main" id="{4EB38F86-9AC8-C341-9A0F-B59C8A80CEC5}"/>
              </a:ext>
            </a:extLst>
          </p:cNvPr>
          <p:cNvSpPr txBox="1"/>
          <p:nvPr/>
        </p:nvSpPr>
        <p:spPr>
          <a:xfrm>
            <a:off x="363796" y="505767"/>
            <a:ext cx="947695" cy="461665"/>
          </a:xfrm>
          <a:prstGeom prst="rect">
            <a:avLst/>
          </a:prstGeom>
          <a:noFill/>
        </p:spPr>
        <p:txBody>
          <a:bodyPr wrap="none" rtlCol="0">
            <a:spAutoFit/>
          </a:bodyPr>
          <a:lstStyle/>
          <a:p>
            <a:r>
              <a:rPr lang="en-US" altLang="zh-CN" sz="2400" dirty="0"/>
              <a:t>0.84%</a:t>
            </a:r>
            <a:endParaRPr lang="en-US" sz="2400" dirty="0"/>
          </a:p>
        </p:txBody>
      </p:sp>
      <p:pic>
        <p:nvPicPr>
          <p:cNvPr id="7" name="Picture 6">
            <a:extLst>
              <a:ext uri="{FF2B5EF4-FFF2-40B4-BE49-F238E27FC236}">
                <a16:creationId xmlns:a16="http://schemas.microsoft.com/office/drawing/2014/main" id="{06A18BB7-4532-F446-B5D1-CEE7A5B5B8B4}"/>
              </a:ext>
            </a:extLst>
          </p:cNvPr>
          <p:cNvPicPr>
            <a:picLocks noChangeAspect="1"/>
          </p:cNvPicPr>
          <p:nvPr/>
        </p:nvPicPr>
        <p:blipFill>
          <a:blip r:embed="rId4"/>
          <a:stretch>
            <a:fillRect/>
          </a:stretch>
        </p:blipFill>
        <p:spPr>
          <a:xfrm>
            <a:off x="496676" y="2192916"/>
            <a:ext cx="1106171" cy="697565"/>
          </a:xfrm>
          <a:prstGeom prst="rect">
            <a:avLst/>
          </a:prstGeom>
        </p:spPr>
      </p:pic>
      <p:sp>
        <p:nvSpPr>
          <p:cNvPr id="12" name="TextBox 11">
            <a:extLst>
              <a:ext uri="{FF2B5EF4-FFF2-40B4-BE49-F238E27FC236}">
                <a16:creationId xmlns:a16="http://schemas.microsoft.com/office/drawing/2014/main" id="{3ADA0E2E-F235-354D-8528-6DDA7FE9D460}"/>
              </a:ext>
            </a:extLst>
          </p:cNvPr>
          <p:cNvSpPr txBox="1"/>
          <p:nvPr/>
        </p:nvSpPr>
        <p:spPr>
          <a:xfrm>
            <a:off x="670490" y="3115783"/>
            <a:ext cx="758541" cy="369332"/>
          </a:xfrm>
          <a:prstGeom prst="rect">
            <a:avLst/>
          </a:prstGeom>
          <a:noFill/>
        </p:spPr>
        <p:txBody>
          <a:bodyPr wrap="none" rtlCol="0">
            <a:spAutoFit/>
          </a:bodyPr>
          <a:lstStyle/>
          <a:p>
            <a:r>
              <a:rPr lang="en-US" altLang="zh-CN" dirty="0"/>
              <a:t>9.09%</a:t>
            </a:r>
            <a:endParaRPr lang="en-US" dirty="0"/>
          </a:p>
        </p:txBody>
      </p:sp>
      <p:graphicFrame>
        <p:nvGraphicFramePr>
          <p:cNvPr id="14" name="Chart 13">
            <a:extLst>
              <a:ext uri="{FF2B5EF4-FFF2-40B4-BE49-F238E27FC236}">
                <a16:creationId xmlns:a16="http://schemas.microsoft.com/office/drawing/2014/main" id="{FEF41BAE-699F-5948-90D0-383660CAD02B}"/>
              </a:ext>
            </a:extLst>
          </p:cNvPr>
          <p:cNvGraphicFramePr/>
          <p:nvPr>
            <p:extLst>
              <p:ext uri="{D42A27DB-BD31-4B8C-83A1-F6EECF244321}">
                <p14:modId xmlns:p14="http://schemas.microsoft.com/office/powerpoint/2010/main" val="1048203589"/>
              </p:ext>
            </p:extLst>
          </p:nvPr>
        </p:nvGraphicFramePr>
        <p:xfrm>
          <a:off x="2250039" y="1371649"/>
          <a:ext cx="3727321" cy="2709333"/>
        </p:xfrm>
        <a:graphic>
          <a:graphicData uri="http://schemas.openxmlformats.org/drawingml/2006/chart">
            <c:chart xmlns:c="http://schemas.openxmlformats.org/drawingml/2006/chart" xmlns:r="http://schemas.openxmlformats.org/officeDocument/2006/relationships" r:id="rId5"/>
          </a:graphicData>
        </a:graphic>
      </p:graphicFrame>
      <p:sp>
        <p:nvSpPr>
          <p:cNvPr id="16" name="TextBox 15">
            <a:extLst>
              <a:ext uri="{FF2B5EF4-FFF2-40B4-BE49-F238E27FC236}">
                <a16:creationId xmlns:a16="http://schemas.microsoft.com/office/drawing/2014/main" id="{5C048113-AA24-1145-B086-ED716E3AA128}"/>
              </a:ext>
            </a:extLst>
          </p:cNvPr>
          <p:cNvSpPr txBox="1"/>
          <p:nvPr/>
        </p:nvSpPr>
        <p:spPr>
          <a:xfrm>
            <a:off x="670490" y="5744618"/>
            <a:ext cx="875561" cy="369332"/>
          </a:xfrm>
          <a:prstGeom prst="rect">
            <a:avLst/>
          </a:prstGeom>
          <a:noFill/>
        </p:spPr>
        <p:txBody>
          <a:bodyPr wrap="none" rtlCol="0">
            <a:spAutoFit/>
          </a:bodyPr>
          <a:lstStyle/>
          <a:p>
            <a:r>
              <a:rPr lang="en-US" altLang="zh-CN" dirty="0"/>
              <a:t>17.27%</a:t>
            </a:r>
            <a:endParaRPr lang="en-US" dirty="0"/>
          </a:p>
        </p:txBody>
      </p:sp>
      <p:graphicFrame>
        <p:nvGraphicFramePr>
          <p:cNvPr id="17" name="Chart 16">
            <a:extLst>
              <a:ext uri="{FF2B5EF4-FFF2-40B4-BE49-F238E27FC236}">
                <a16:creationId xmlns:a16="http://schemas.microsoft.com/office/drawing/2014/main" id="{D6FDB97C-CB40-B04B-87C8-5D77EF4788FB}"/>
              </a:ext>
            </a:extLst>
          </p:cNvPr>
          <p:cNvGraphicFramePr/>
          <p:nvPr>
            <p:extLst>
              <p:ext uri="{D42A27DB-BD31-4B8C-83A1-F6EECF244321}">
                <p14:modId xmlns:p14="http://schemas.microsoft.com/office/powerpoint/2010/main" val="632412886"/>
              </p:ext>
            </p:extLst>
          </p:nvPr>
        </p:nvGraphicFramePr>
        <p:xfrm>
          <a:off x="1587769" y="4008818"/>
          <a:ext cx="4389591" cy="2709333"/>
        </p:xfrm>
        <a:graphic>
          <a:graphicData uri="http://schemas.openxmlformats.org/drawingml/2006/chart">
            <c:chart xmlns:c="http://schemas.openxmlformats.org/drawingml/2006/chart" xmlns:r="http://schemas.openxmlformats.org/officeDocument/2006/relationships" r:id="rId6"/>
          </a:graphicData>
        </a:graphic>
      </p:graphicFrame>
      <p:sp>
        <p:nvSpPr>
          <p:cNvPr id="19" name="TextBox 18">
            <a:extLst>
              <a:ext uri="{FF2B5EF4-FFF2-40B4-BE49-F238E27FC236}">
                <a16:creationId xmlns:a16="http://schemas.microsoft.com/office/drawing/2014/main" id="{B6CAD9A0-E79B-9A48-A8D8-9663B8469ACB}"/>
              </a:ext>
            </a:extLst>
          </p:cNvPr>
          <p:cNvSpPr txBox="1"/>
          <p:nvPr/>
        </p:nvSpPr>
        <p:spPr>
          <a:xfrm>
            <a:off x="6388453" y="3115783"/>
            <a:ext cx="875561" cy="369332"/>
          </a:xfrm>
          <a:prstGeom prst="rect">
            <a:avLst/>
          </a:prstGeom>
          <a:noFill/>
        </p:spPr>
        <p:txBody>
          <a:bodyPr wrap="none" rtlCol="0">
            <a:spAutoFit/>
          </a:bodyPr>
          <a:lstStyle/>
          <a:p>
            <a:r>
              <a:rPr lang="en-US" altLang="zh-CN" dirty="0"/>
              <a:t>10.39%</a:t>
            </a:r>
            <a:endParaRPr lang="en-US" dirty="0"/>
          </a:p>
        </p:txBody>
      </p:sp>
      <p:graphicFrame>
        <p:nvGraphicFramePr>
          <p:cNvPr id="20" name="Chart 19">
            <a:extLst>
              <a:ext uri="{FF2B5EF4-FFF2-40B4-BE49-F238E27FC236}">
                <a16:creationId xmlns:a16="http://schemas.microsoft.com/office/drawing/2014/main" id="{9CC28C97-6E16-8F4C-9854-5A92BDFDAB7E}"/>
              </a:ext>
            </a:extLst>
          </p:cNvPr>
          <p:cNvGraphicFramePr/>
          <p:nvPr>
            <p:extLst>
              <p:ext uri="{D42A27DB-BD31-4B8C-83A1-F6EECF244321}">
                <p14:modId xmlns:p14="http://schemas.microsoft.com/office/powerpoint/2010/main" val="2976774437"/>
              </p:ext>
            </p:extLst>
          </p:nvPr>
        </p:nvGraphicFramePr>
        <p:xfrm>
          <a:off x="7257073" y="1371649"/>
          <a:ext cx="4715839" cy="2709333"/>
        </p:xfrm>
        <a:graphic>
          <a:graphicData uri="http://schemas.openxmlformats.org/drawingml/2006/chart">
            <c:chart xmlns:c="http://schemas.openxmlformats.org/drawingml/2006/chart" xmlns:r="http://schemas.openxmlformats.org/officeDocument/2006/relationships" r:id="rId7"/>
          </a:graphicData>
        </a:graphic>
      </p:graphicFrame>
      <p:sp>
        <p:nvSpPr>
          <p:cNvPr id="22" name="TextBox 21">
            <a:extLst>
              <a:ext uri="{FF2B5EF4-FFF2-40B4-BE49-F238E27FC236}">
                <a16:creationId xmlns:a16="http://schemas.microsoft.com/office/drawing/2014/main" id="{7367B239-E8C1-4442-A940-09350E511D3E}"/>
              </a:ext>
            </a:extLst>
          </p:cNvPr>
          <p:cNvSpPr txBox="1"/>
          <p:nvPr/>
        </p:nvSpPr>
        <p:spPr>
          <a:xfrm>
            <a:off x="6388453" y="5744618"/>
            <a:ext cx="758541" cy="369332"/>
          </a:xfrm>
          <a:prstGeom prst="rect">
            <a:avLst/>
          </a:prstGeom>
          <a:noFill/>
        </p:spPr>
        <p:txBody>
          <a:bodyPr wrap="none" rtlCol="0">
            <a:spAutoFit/>
          </a:bodyPr>
          <a:lstStyle/>
          <a:p>
            <a:r>
              <a:rPr lang="en-US" altLang="zh-CN" dirty="0"/>
              <a:t>9.93%</a:t>
            </a:r>
            <a:endParaRPr lang="en-US" dirty="0"/>
          </a:p>
        </p:txBody>
      </p:sp>
      <p:pic>
        <p:nvPicPr>
          <p:cNvPr id="24" name="Picture 23">
            <a:extLst>
              <a:ext uri="{FF2B5EF4-FFF2-40B4-BE49-F238E27FC236}">
                <a16:creationId xmlns:a16="http://schemas.microsoft.com/office/drawing/2014/main" id="{1B28078F-D415-4A41-A5F6-5961569A02E6}"/>
              </a:ext>
            </a:extLst>
          </p:cNvPr>
          <p:cNvPicPr>
            <a:picLocks noChangeAspect="1"/>
          </p:cNvPicPr>
          <p:nvPr/>
        </p:nvPicPr>
        <p:blipFill>
          <a:blip r:embed="rId8"/>
          <a:stretch>
            <a:fillRect/>
          </a:stretch>
        </p:blipFill>
        <p:spPr>
          <a:xfrm>
            <a:off x="603381" y="4905436"/>
            <a:ext cx="892758" cy="530189"/>
          </a:xfrm>
          <a:prstGeom prst="rect">
            <a:avLst/>
          </a:prstGeom>
        </p:spPr>
      </p:pic>
      <p:pic>
        <p:nvPicPr>
          <p:cNvPr id="25" name="Picture 24">
            <a:extLst>
              <a:ext uri="{FF2B5EF4-FFF2-40B4-BE49-F238E27FC236}">
                <a16:creationId xmlns:a16="http://schemas.microsoft.com/office/drawing/2014/main" id="{9E6BF642-FF6C-544B-AA2B-F9A718C8E24B}"/>
              </a:ext>
            </a:extLst>
          </p:cNvPr>
          <p:cNvPicPr>
            <a:picLocks noChangeAspect="1"/>
          </p:cNvPicPr>
          <p:nvPr/>
        </p:nvPicPr>
        <p:blipFill>
          <a:blip r:embed="rId9"/>
          <a:stretch>
            <a:fillRect/>
          </a:stretch>
        </p:blipFill>
        <p:spPr>
          <a:xfrm>
            <a:off x="6442430" y="2192915"/>
            <a:ext cx="650586" cy="697565"/>
          </a:xfrm>
          <a:prstGeom prst="rect">
            <a:avLst/>
          </a:prstGeom>
        </p:spPr>
      </p:pic>
      <p:pic>
        <p:nvPicPr>
          <p:cNvPr id="26" name="Picture 25">
            <a:extLst>
              <a:ext uri="{FF2B5EF4-FFF2-40B4-BE49-F238E27FC236}">
                <a16:creationId xmlns:a16="http://schemas.microsoft.com/office/drawing/2014/main" id="{62403349-589D-914E-AFBA-8B18943B0B1C}"/>
              </a:ext>
            </a:extLst>
          </p:cNvPr>
          <p:cNvPicPr>
            <a:picLocks noChangeAspect="1"/>
          </p:cNvPicPr>
          <p:nvPr/>
        </p:nvPicPr>
        <p:blipFill>
          <a:blip r:embed="rId10"/>
          <a:stretch>
            <a:fillRect/>
          </a:stretch>
        </p:blipFill>
        <p:spPr>
          <a:xfrm>
            <a:off x="6358613" y="4788139"/>
            <a:ext cx="818220" cy="764785"/>
          </a:xfrm>
          <a:prstGeom prst="rect">
            <a:avLst/>
          </a:prstGeom>
        </p:spPr>
      </p:pic>
      <p:sp>
        <p:nvSpPr>
          <p:cNvPr id="27" name="TextBox 26">
            <a:extLst>
              <a:ext uri="{FF2B5EF4-FFF2-40B4-BE49-F238E27FC236}">
                <a16:creationId xmlns:a16="http://schemas.microsoft.com/office/drawing/2014/main" id="{1C0E18B9-E705-EC47-92BC-2F01AFC10A2C}"/>
              </a:ext>
            </a:extLst>
          </p:cNvPr>
          <p:cNvSpPr txBox="1"/>
          <p:nvPr/>
        </p:nvSpPr>
        <p:spPr>
          <a:xfrm>
            <a:off x="4645704" y="559384"/>
            <a:ext cx="5456494" cy="369332"/>
          </a:xfrm>
          <a:prstGeom prst="rect">
            <a:avLst/>
          </a:prstGeom>
          <a:noFill/>
        </p:spPr>
        <p:txBody>
          <a:bodyPr wrap="none" rtlCol="0">
            <a:spAutoFit/>
          </a:bodyPr>
          <a:lstStyle/>
          <a:p>
            <a:r>
              <a:rPr lang="en-US" altLang="zh-CN" dirty="0"/>
              <a:t>5</a:t>
            </a:r>
            <a:r>
              <a:rPr lang="zh-CN" altLang="en-US" dirty="0"/>
              <a:t> </a:t>
            </a:r>
            <a:r>
              <a:rPr lang="en-US" altLang="zh-CN" dirty="0"/>
              <a:t>most</a:t>
            </a:r>
            <a:r>
              <a:rPr lang="zh-CN" altLang="en-US" dirty="0"/>
              <a:t> </a:t>
            </a:r>
            <a:r>
              <a:rPr lang="en-US" altLang="zh-CN" dirty="0"/>
              <a:t>popular</a:t>
            </a:r>
            <a:r>
              <a:rPr lang="zh-CN" altLang="en-US" dirty="0"/>
              <a:t> </a:t>
            </a:r>
            <a:r>
              <a:rPr lang="en-US" altLang="zh-CN" dirty="0"/>
              <a:t>tags</a:t>
            </a:r>
            <a:r>
              <a:rPr lang="zh-CN" altLang="en-US" dirty="0"/>
              <a:t> </a:t>
            </a:r>
            <a:r>
              <a:rPr lang="en-US" altLang="zh-CN" dirty="0"/>
              <a:t>in</a:t>
            </a:r>
            <a:r>
              <a:rPr lang="zh-CN" altLang="en-US" dirty="0"/>
              <a:t> </a:t>
            </a:r>
            <a:r>
              <a:rPr lang="en-US" altLang="zh-CN" dirty="0"/>
              <a:t>each</a:t>
            </a:r>
            <a:r>
              <a:rPr lang="zh-CN" altLang="en-US" dirty="0"/>
              <a:t> </a:t>
            </a:r>
            <a:r>
              <a:rPr lang="en-US" altLang="zh-CN" dirty="0"/>
              <a:t>platform</a:t>
            </a:r>
            <a:r>
              <a:rPr lang="zh-CN" altLang="en-US" dirty="0"/>
              <a:t> </a:t>
            </a:r>
            <a:r>
              <a:rPr lang="en-US" altLang="zh-CN" dirty="0"/>
              <a:t>with</a:t>
            </a:r>
            <a:r>
              <a:rPr lang="zh-CN" altLang="en-US" dirty="0"/>
              <a:t> </a:t>
            </a:r>
            <a:r>
              <a:rPr lang="en-US" altLang="zh-CN" dirty="0"/>
              <a:t>big</a:t>
            </a:r>
            <a:r>
              <a:rPr lang="zh-CN" altLang="en-US" dirty="0"/>
              <a:t> </a:t>
            </a:r>
            <a:r>
              <a:rPr lang="en-US" altLang="zh-CN" dirty="0"/>
              <a:t>data</a:t>
            </a:r>
            <a:r>
              <a:rPr lang="zh-CN" altLang="en-US" dirty="0"/>
              <a:t> </a:t>
            </a:r>
            <a:r>
              <a:rPr lang="en-US" altLang="zh-CN" dirty="0"/>
              <a:t>users</a:t>
            </a:r>
            <a:endParaRPr lang="en-US" dirty="0"/>
          </a:p>
        </p:txBody>
      </p:sp>
      <p:pic>
        <p:nvPicPr>
          <p:cNvPr id="2" name="Picture 1">
            <a:extLst>
              <a:ext uri="{FF2B5EF4-FFF2-40B4-BE49-F238E27FC236}">
                <a16:creationId xmlns:a16="http://schemas.microsoft.com/office/drawing/2014/main" id="{0B35D5A8-EFEA-C047-8562-85B2D7E66C0E}"/>
              </a:ext>
            </a:extLst>
          </p:cNvPr>
          <p:cNvPicPr>
            <a:picLocks noChangeAspect="1"/>
          </p:cNvPicPr>
          <p:nvPr/>
        </p:nvPicPr>
        <p:blipFill>
          <a:blip r:embed="rId11"/>
          <a:stretch>
            <a:fillRect/>
          </a:stretch>
        </p:blipFill>
        <p:spPr>
          <a:xfrm>
            <a:off x="2570170" y="263492"/>
            <a:ext cx="984480" cy="984480"/>
          </a:xfrm>
          <a:prstGeom prst="rect">
            <a:avLst/>
          </a:prstGeom>
        </p:spPr>
      </p:pic>
      <p:graphicFrame>
        <p:nvGraphicFramePr>
          <p:cNvPr id="21" name="Chart 20">
            <a:extLst>
              <a:ext uri="{FF2B5EF4-FFF2-40B4-BE49-F238E27FC236}">
                <a16:creationId xmlns:a16="http://schemas.microsoft.com/office/drawing/2014/main" id="{C0B39149-4957-7247-AA39-B73BA607AA79}"/>
              </a:ext>
            </a:extLst>
          </p:cNvPr>
          <p:cNvGraphicFramePr/>
          <p:nvPr>
            <p:extLst>
              <p:ext uri="{D42A27DB-BD31-4B8C-83A1-F6EECF244321}">
                <p14:modId xmlns:p14="http://schemas.microsoft.com/office/powerpoint/2010/main" val="3425852166"/>
              </p:ext>
            </p:extLst>
          </p:nvPr>
        </p:nvGraphicFramePr>
        <p:xfrm>
          <a:off x="8342616" y="4000484"/>
          <a:ext cx="3352708" cy="2709333"/>
        </p:xfrm>
        <a:graphic>
          <a:graphicData uri="http://schemas.openxmlformats.org/drawingml/2006/chart">
            <c:chart xmlns:c="http://schemas.openxmlformats.org/drawingml/2006/chart" xmlns:r="http://schemas.openxmlformats.org/officeDocument/2006/relationships" r:id="rId12"/>
          </a:graphicData>
        </a:graphic>
      </p:graphicFrame>
    </p:spTree>
    <p:extLst>
      <p:ext uri="{BB962C8B-B14F-4D97-AF65-F5344CB8AC3E}">
        <p14:creationId xmlns:p14="http://schemas.microsoft.com/office/powerpoint/2010/main" val="1977507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AE59F1-81CB-0148-B323-18A025664A5E}"/>
              </a:ext>
            </a:extLst>
          </p:cNvPr>
          <p:cNvPicPr>
            <a:picLocks noChangeAspect="1"/>
          </p:cNvPicPr>
          <p:nvPr/>
        </p:nvPicPr>
        <p:blipFill>
          <a:blip r:embed="rId3"/>
          <a:stretch>
            <a:fillRect/>
          </a:stretch>
        </p:blipFill>
        <p:spPr>
          <a:xfrm>
            <a:off x="1466983" y="303658"/>
            <a:ext cx="865882" cy="865882"/>
          </a:xfrm>
          <a:prstGeom prst="rect">
            <a:avLst/>
          </a:prstGeom>
        </p:spPr>
      </p:pic>
      <p:sp>
        <p:nvSpPr>
          <p:cNvPr id="6" name="TextBox 5">
            <a:extLst>
              <a:ext uri="{FF2B5EF4-FFF2-40B4-BE49-F238E27FC236}">
                <a16:creationId xmlns:a16="http://schemas.microsoft.com/office/drawing/2014/main" id="{4EB38F86-9AC8-C341-9A0F-B59C8A80CEC5}"/>
              </a:ext>
            </a:extLst>
          </p:cNvPr>
          <p:cNvSpPr txBox="1"/>
          <p:nvPr/>
        </p:nvSpPr>
        <p:spPr>
          <a:xfrm>
            <a:off x="363796" y="505767"/>
            <a:ext cx="947695" cy="461665"/>
          </a:xfrm>
          <a:prstGeom prst="rect">
            <a:avLst/>
          </a:prstGeom>
          <a:noFill/>
        </p:spPr>
        <p:txBody>
          <a:bodyPr wrap="none" rtlCol="0">
            <a:spAutoFit/>
          </a:bodyPr>
          <a:lstStyle/>
          <a:p>
            <a:r>
              <a:rPr lang="en-US" altLang="zh-CN" sz="2400" dirty="0"/>
              <a:t>3.19%</a:t>
            </a:r>
            <a:endParaRPr lang="en-US" sz="2400" dirty="0"/>
          </a:p>
        </p:txBody>
      </p:sp>
      <p:pic>
        <p:nvPicPr>
          <p:cNvPr id="7" name="Picture 6">
            <a:extLst>
              <a:ext uri="{FF2B5EF4-FFF2-40B4-BE49-F238E27FC236}">
                <a16:creationId xmlns:a16="http://schemas.microsoft.com/office/drawing/2014/main" id="{06A18BB7-4532-F446-B5D1-CEE7A5B5B8B4}"/>
              </a:ext>
            </a:extLst>
          </p:cNvPr>
          <p:cNvPicPr>
            <a:picLocks noChangeAspect="1"/>
          </p:cNvPicPr>
          <p:nvPr/>
        </p:nvPicPr>
        <p:blipFill>
          <a:blip r:embed="rId4"/>
          <a:stretch>
            <a:fillRect/>
          </a:stretch>
        </p:blipFill>
        <p:spPr>
          <a:xfrm>
            <a:off x="496676" y="2192916"/>
            <a:ext cx="1106171" cy="697565"/>
          </a:xfrm>
          <a:prstGeom prst="rect">
            <a:avLst/>
          </a:prstGeom>
        </p:spPr>
      </p:pic>
      <p:sp>
        <p:nvSpPr>
          <p:cNvPr id="12" name="TextBox 11">
            <a:extLst>
              <a:ext uri="{FF2B5EF4-FFF2-40B4-BE49-F238E27FC236}">
                <a16:creationId xmlns:a16="http://schemas.microsoft.com/office/drawing/2014/main" id="{3ADA0E2E-F235-354D-8528-6DDA7FE9D460}"/>
              </a:ext>
            </a:extLst>
          </p:cNvPr>
          <p:cNvSpPr txBox="1"/>
          <p:nvPr/>
        </p:nvSpPr>
        <p:spPr>
          <a:xfrm>
            <a:off x="670490" y="3115783"/>
            <a:ext cx="758541" cy="369332"/>
          </a:xfrm>
          <a:prstGeom prst="rect">
            <a:avLst/>
          </a:prstGeom>
          <a:noFill/>
        </p:spPr>
        <p:txBody>
          <a:bodyPr wrap="none" rtlCol="0">
            <a:spAutoFit/>
          </a:bodyPr>
          <a:lstStyle/>
          <a:p>
            <a:r>
              <a:rPr lang="en-US" altLang="zh-CN" dirty="0"/>
              <a:t>7.44%</a:t>
            </a:r>
            <a:endParaRPr lang="en-US" dirty="0"/>
          </a:p>
        </p:txBody>
      </p:sp>
      <p:graphicFrame>
        <p:nvGraphicFramePr>
          <p:cNvPr id="14" name="Chart 13">
            <a:extLst>
              <a:ext uri="{FF2B5EF4-FFF2-40B4-BE49-F238E27FC236}">
                <a16:creationId xmlns:a16="http://schemas.microsoft.com/office/drawing/2014/main" id="{FEF41BAE-699F-5948-90D0-383660CAD02B}"/>
              </a:ext>
            </a:extLst>
          </p:cNvPr>
          <p:cNvGraphicFramePr/>
          <p:nvPr>
            <p:extLst>
              <p:ext uri="{D42A27DB-BD31-4B8C-83A1-F6EECF244321}">
                <p14:modId xmlns:p14="http://schemas.microsoft.com/office/powerpoint/2010/main" val="3507289864"/>
              </p:ext>
            </p:extLst>
          </p:nvPr>
        </p:nvGraphicFramePr>
        <p:xfrm>
          <a:off x="2116477" y="1371649"/>
          <a:ext cx="3860884" cy="2709333"/>
        </p:xfrm>
        <a:graphic>
          <a:graphicData uri="http://schemas.openxmlformats.org/drawingml/2006/chart">
            <c:chart xmlns:c="http://schemas.openxmlformats.org/drawingml/2006/chart" xmlns:r="http://schemas.openxmlformats.org/officeDocument/2006/relationships" r:id="rId5"/>
          </a:graphicData>
        </a:graphic>
      </p:graphicFrame>
      <p:sp>
        <p:nvSpPr>
          <p:cNvPr id="16" name="TextBox 15">
            <a:extLst>
              <a:ext uri="{FF2B5EF4-FFF2-40B4-BE49-F238E27FC236}">
                <a16:creationId xmlns:a16="http://schemas.microsoft.com/office/drawing/2014/main" id="{5C048113-AA24-1145-B086-ED716E3AA128}"/>
              </a:ext>
            </a:extLst>
          </p:cNvPr>
          <p:cNvSpPr txBox="1"/>
          <p:nvPr/>
        </p:nvSpPr>
        <p:spPr>
          <a:xfrm>
            <a:off x="670490" y="5744618"/>
            <a:ext cx="875561" cy="369332"/>
          </a:xfrm>
          <a:prstGeom prst="rect">
            <a:avLst/>
          </a:prstGeom>
          <a:noFill/>
        </p:spPr>
        <p:txBody>
          <a:bodyPr wrap="none" rtlCol="0">
            <a:spAutoFit/>
          </a:bodyPr>
          <a:lstStyle/>
          <a:p>
            <a:r>
              <a:rPr lang="en-US" altLang="zh-CN" dirty="0"/>
              <a:t>26.80%</a:t>
            </a:r>
            <a:endParaRPr lang="en-US" dirty="0"/>
          </a:p>
        </p:txBody>
      </p:sp>
      <p:graphicFrame>
        <p:nvGraphicFramePr>
          <p:cNvPr id="17" name="Chart 16">
            <a:extLst>
              <a:ext uri="{FF2B5EF4-FFF2-40B4-BE49-F238E27FC236}">
                <a16:creationId xmlns:a16="http://schemas.microsoft.com/office/drawing/2014/main" id="{D6FDB97C-CB40-B04B-87C8-5D77EF4788FB}"/>
              </a:ext>
            </a:extLst>
          </p:cNvPr>
          <p:cNvGraphicFramePr/>
          <p:nvPr>
            <p:extLst>
              <p:ext uri="{D42A27DB-BD31-4B8C-83A1-F6EECF244321}">
                <p14:modId xmlns:p14="http://schemas.microsoft.com/office/powerpoint/2010/main" val="3675677051"/>
              </p:ext>
            </p:extLst>
          </p:nvPr>
        </p:nvGraphicFramePr>
        <p:xfrm>
          <a:off x="1587769" y="4008818"/>
          <a:ext cx="4389591" cy="2709333"/>
        </p:xfrm>
        <a:graphic>
          <a:graphicData uri="http://schemas.openxmlformats.org/drawingml/2006/chart">
            <c:chart xmlns:c="http://schemas.openxmlformats.org/drawingml/2006/chart" xmlns:r="http://schemas.openxmlformats.org/officeDocument/2006/relationships" r:id="rId6"/>
          </a:graphicData>
        </a:graphic>
      </p:graphicFrame>
      <p:sp>
        <p:nvSpPr>
          <p:cNvPr id="19" name="TextBox 18">
            <a:extLst>
              <a:ext uri="{FF2B5EF4-FFF2-40B4-BE49-F238E27FC236}">
                <a16:creationId xmlns:a16="http://schemas.microsoft.com/office/drawing/2014/main" id="{B6CAD9A0-E79B-9A48-A8D8-9663B8469ACB}"/>
              </a:ext>
            </a:extLst>
          </p:cNvPr>
          <p:cNvSpPr txBox="1"/>
          <p:nvPr/>
        </p:nvSpPr>
        <p:spPr>
          <a:xfrm>
            <a:off x="6388453" y="3115783"/>
            <a:ext cx="758541" cy="369332"/>
          </a:xfrm>
          <a:prstGeom prst="rect">
            <a:avLst/>
          </a:prstGeom>
          <a:noFill/>
        </p:spPr>
        <p:txBody>
          <a:bodyPr wrap="none" rtlCol="0">
            <a:spAutoFit/>
          </a:bodyPr>
          <a:lstStyle/>
          <a:p>
            <a:r>
              <a:rPr lang="en-US" altLang="zh-CN" dirty="0"/>
              <a:t>9.64%</a:t>
            </a:r>
            <a:endParaRPr lang="en-US" dirty="0"/>
          </a:p>
        </p:txBody>
      </p:sp>
      <p:graphicFrame>
        <p:nvGraphicFramePr>
          <p:cNvPr id="20" name="Chart 19">
            <a:extLst>
              <a:ext uri="{FF2B5EF4-FFF2-40B4-BE49-F238E27FC236}">
                <a16:creationId xmlns:a16="http://schemas.microsoft.com/office/drawing/2014/main" id="{9CC28C97-6E16-8F4C-9854-5A92BDFDAB7E}"/>
              </a:ext>
            </a:extLst>
          </p:cNvPr>
          <p:cNvGraphicFramePr/>
          <p:nvPr>
            <p:extLst>
              <p:ext uri="{D42A27DB-BD31-4B8C-83A1-F6EECF244321}">
                <p14:modId xmlns:p14="http://schemas.microsoft.com/office/powerpoint/2010/main" val="2723012432"/>
              </p:ext>
            </p:extLst>
          </p:nvPr>
        </p:nvGraphicFramePr>
        <p:xfrm>
          <a:off x="7274103" y="1371649"/>
          <a:ext cx="4421221" cy="2709333"/>
        </p:xfrm>
        <a:graphic>
          <a:graphicData uri="http://schemas.openxmlformats.org/drawingml/2006/chart">
            <c:chart xmlns:c="http://schemas.openxmlformats.org/drawingml/2006/chart" xmlns:r="http://schemas.openxmlformats.org/officeDocument/2006/relationships" r:id="rId7"/>
          </a:graphicData>
        </a:graphic>
      </p:graphicFrame>
      <p:sp>
        <p:nvSpPr>
          <p:cNvPr id="22" name="TextBox 21">
            <a:extLst>
              <a:ext uri="{FF2B5EF4-FFF2-40B4-BE49-F238E27FC236}">
                <a16:creationId xmlns:a16="http://schemas.microsoft.com/office/drawing/2014/main" id="{7367B239-E8C1-4442-A940-09350E511D3E}"/>
              </a:ext>
            </a:extLst>
          </p:cNvPr>
          <p:cNvSpPr txBox="1"/>
          <p:nvPr/>
        </p:nvSpPr>
        <p:spPr>
          <a:xfrm>
            <a:off x="6388453" y="5744618"/>
            <a:ext cx="875561" cy="369332"/>
          </a:xfrm>
          <a:prstGeom prst="rect">
            <a:avLst/>
          </a:prstGeom>
          <a:noFill/>
        </p:spPr>
        <p:txBody>
          <a:bodyPr wrap="none" rtlCol="0">
            <a:spAutoFit/>
          </a:bodyPr>
          <a:lstStyle/>
          <a:p>
            <a:r>
              <a:rPr lang="en-US" altLang="zh-CN" dirty="0"/>
              <a:t>10.98%</a:t>
            </a:r>
            <a:endParaRPr lang="en-US" dirty="0"/>
          </a:p>
        </p:txBody>
      </p:sp>
      <p:pic>
        <p:nvPicPr>
          <p:cNvPr id="24" name="Picture 23">
            <a:extLst>
              <a:ext uri="{FF2B5EF4-FFF2-40B4-BE49-F238E27FC236}">
                <a16:creationId xmlns:a16="http://schemas.microsoft.com/office/drawing/2014/main" id="{1B28078F-D415-4A41-A5F6-5961569A02E6}"/>
              </a:ext>
            </a:extLst>
          </p:cNvPr>
          <p:cNvPicPr>
            <a:picLocks noChangeAspect="1"/>
          </p:cNvPicPr>
          <p:nvPr/>
        </p:nvPicPr>
        <p:blipFill>
          <a:blip r:embed="rId8"/>
          <a:stretch>
            <a:fillRect/>
          </a:stretch>
        </p:blipFill>
        <p:spPr>
          <a:xfrm>
            <a:off x="603381" y="4905436"/>
            <a:ext cx="892758" cy="530189"/>
          </a:xfrm>
          <a:prstGeom prst="rect">
            <a:avLst/>
          </a:prstGeom>
        </p:spPr>
      </p:pic>
      <p:pic>
        <p:nvPicPr>
          <p:cNvPr id="25" name="Picture 24">
            <a:extLst>
              <a:ext uri="{FF2B5EF4-FFF2-40B4-BE49-F238E27FC236}">
                <a16:creationId xmlns:a16="http://schemas.microsoft.com/office/drawing/2014/main" id="{9E6BF642-FF6C-544B-AA2B-F9A718C8E24B}"/>
              </a:ext>
            </a:extLst>
          </p:cNvPr>
          <p:cNvPicPr>
            <a:picLocks noChangeAspect="1"/>
          </p:cNvPicPr>
          <p:nvPr/>
        </p:nvPicPr>
        <p:blipFill>
          <a:blip r:embed="rId9"/>
          <a:stretch>
            <a:fillRect/>
          </a:stretch>
        </p:blipFill>
        <p:spPr>
          <a:xfrm>
            <a:off x="6442430" y="2192915"/>
            <a:ext cx="650586" cy="697565"/>
          </a:xfrm>
          <a:prstGeom prst="rect">
            <a:avLst/>
          </a:prstGeom>
        </p:spPr>
      </p:pic>
      <p:pic>
        <p:nvPicPr>
          <p:cNvPr id="26" name="Picture 25">
            <a:extLst>
              <a:ext uri="{FF2B5EF4-FFF2-40B4-BE49-F238E27FC236}">
                <a16:creationId xmlns:a16="http://schemas.microsoft.com/office/drawing/2014/main" id="{62403349-589D-914E-AFBA-8B18943B0B1C}"/>
              </a:ext>
            </a:extLst>
          </p:cNvPr>
          <p:cNvPicPr>
            <a:picLocks noChangeAspect="1"/>
          </p:cNvPicPr>
          <p:nvPr/>
        </p:nvPicPr>
        <p:blipFill>
          <a:blip r:embed="rId10"/>
          <a:stretch>
            <a:fillRect/>
          </a:stretch>
        </p:blipFill>
        <p:spPr>
          <a:xfrm>
            <a:off x="6358613" y="4788139"/>
            <a:ext cx="818220" cy="764785"/>
          </a:xfrm>
          <a:prstGeom prst="rect">
            <a:avLst/>
          </a:prstGeom>
        </p:spPr>
      </p:pic>
      <p:sp>
        <p:nvSpPr>
          <p:cNvPr id="27" name="TextBox 26">
            <a:extLst>
              <a:ext uri="{FF2B5EF4-FFF2-40B4-BE49-F238E27FC236}">
                <a16:creationId xmlns:a16="http://schemas.microsoft.com/office/drawing/2014/main" id="{1C0E18B9-E705-EC47-92BC-2F01AFC10A2C}"/>
              </a:ext>
            </a:extLst>
          </p:cNvPr>
          <p:cNvSpPr txBox="1"/>
          <p:nvPr/>
        </p:nvSpPr>
        <p:spPr>
          <a:xfrm>
            <a:off x="4645704" y="559384"/>
            <a:ext cx="6894067" cy="369332"/>
          </a:xfrm>
          <a:prstGeom prst="rect">
            <a:avLst/>
          </a:prstGeom>
          <a:noFill/>
        </p:spPr>
        <p:txBody>
          <a:bodyPr wrap="none" rtlCol="0">
            <a:spAutoFit/>
          </a:bodyPr>
          <a:lstStyle/>
          <a:p>
            <a:r>
              <a:rPr lang="en-US" altLang="zh-CN" dirty="0"/>
              <a:t>5</a:t>
            </a:r>
            <a:r>
              <a:rPr lang="zh-CN" altLang="en-US" dirty="0"/>
              <a:t> </a:t>
            </a:r>
            <a:r>
              <a:rPr lang="en-US" altLang="zh-CN" dirty="0"/>
              <a:t>most</a:t>
            </a:r>
            <a:r>
              <a:rPr lang="zh-CN" altLang="en-US" dirty="0"/>
              <a:t> </a:t>
            </a:r>
            <a:r>
              <a:rPr lang="en-US" altLang="zh-CN" dirty="0"/>
              <a:t>popular</a:t>
            </a:r>
            <a:r>
              <a:rPr lang="zh-CN" altLang="en-US" dirty="0"/>
              <a:t> </a:t>
            </a:r>
            <a:r>
              <a:rPr lang="en-US" altLang="zh-CN" dirty="0"/>
              <a:t>tags</a:t>
            </a:r>
            <a:r>
              <a:rPr lang="zh-CN" altLang="en-US" dirty="0"/>
              <a:t> </a:t>
            </a:r>
            <a:r>
              <a:rPr lang="en-US" altLang="zh-CN" dirty="0"/>
              <a:t>in</a:t>
            </a:r>
            <a:r>
              <a:rPr lang="zh-CN" altLang="en-US" dirty="0"/>
              <a:t> </a:t>
            </a:r>
            <a:r>
              <a:rPr lang="en-US" altLang="zh-CN" dirty="0"/>
              <a:t>each</a:t>
            </a:r>
            <a:r>
              <a:rPr lang="zh-CN" altLang="en-US" dirty="0"/>
              <a:t> </a:t>
            </a:r>
            <a:r>
              <a:rPr lang="en-US" altLang="zh-CN" dirty="0"/>
              <a:t>platform</a:t>
            </a:r>
            <a:r>
              <a:rPr lang="zh-CN" altLang="en-US" dirty="0"/>
              <a:t> </a:t>
            </a:r>
            <a:r>
              <a:rPr lang="en-US" altLang="zh-CN" dirty="0"/>
              <a:t>with</a:t>
            </a:r>
            <a:r>
              <a:rPr lang="zh-CN" altLang="en-US" dirty="0"/>
              <a:t> </a:t>
            </a:r>
            <a:r>
              <a:rPr lang="en-US" altLang="zh-CN" dirty="0"/>
              <a:t>assembly programming</a:t>
            </a:r>
            <a:r>
              <a:rPr lang="zh-CN" altLang="en-US" dirty="0"/>
              <a:t> </a:t>
            </a:r>
            <a:r>
              <a:rPr lang="en-US" altLang="zh-CN" dirty="0"/>
              <a:t>users</a:t>
            </a:r>
            <a:endParaRPr lang="en-US" dirty="0"/>
          </a:p>
        </p:txBody>
      </p:sp>
      <p:pic>
        <p:nvPicPr>
          <p:cNvPr id="2" name="Picture 1">
            <a:extLst>
              <a:ext uri="{FF2B5EF4-FFF2-40B4-BE49-F238E27FC236}">
                <a16:creationId xmlns:a16="http://schemas.microsoft.com/office/drawing/2014/main" id="{F5939D23-7BD6-CF4C-A84B-7D099BAEEBC2}"/>
              </a:ext>
            </a:extLst>
          </p:cNvPr>
          <p:cNvPicPr>
            <a:picLocks noChangeAspect="1"/>
          </p:cNvPicPr>
          <p:nvPr/>
        </p:nvPicPr>
        <p:blipFill>
          <a:blip r:embed="rId11"/>
          <a:stretch>
            <a:fillRect/>
          </a:stretch>
        </p:blipFill>
        <p:spPr>
          <a:xfrm>
            <a:off x="2570170" y="311109"/>
            <a:ext cx="865882" cy="865882"/>
          </a:xfrm>
          <a:prstGeom prst="rect">
            <a:avLst/>
          </a:prstGeom>
        </p:spPr>
      </p:pic>
      <p:graphicFrame>
        <p:nvGraphicFramePr>
          <p:cNvPr id="21" name="Chart 20">
            <a:extLst>
              <a:ext uri="{FF2B5EF4-FFF2-40B4-BE49-F238E27FC236}">
                <a16:creationId xmlns:a16="http://schemas.microsoft.com/office/drawing/2014/main" id="{91A532F3-7244-B140-9418-8095E49D5877}"/>
              </a:ext>
            </a:extLst>
          </p:cNvPr>
          <p:cNvGraphicFramePr/>
          <p:nvPr>
            <p:extLst>
              <p:ext uri="{D42A27DB-BD31-4B8C-83A1-F6EECF244321}">
                <p14:modId xmlns:p14="http://schemas.microsoft.com/office/powerpoint/2010/main" val="702259754"/>
              </p:ext>
            </p:extLst>
          </p:nvPr>
        </p:nvGraphicFramePr>
        <p:xfrm>
          <a:off x="7445100" y="4000484"/>
          <a:ext cx="4250223" cy="2709333"/>
        </p:xfrm>
        <a:graphic>
          <a:graphicData uri="http://schemas.openxmlformats.org/drawingml/2006/chart">
            <c:chart xmlns:c="http://schemas.openxmlformats.org/drawingml/2006/chart" xmlns:r="http://schemas.openxmlformats.org/officeDocument/2006/relationships" r:id="rId12"/>
          </a:graphicData>
        </a:graphic>
      </p:graphicFrame>
    </p:spTree>
    <p:extLst>
      <p:ext uri="{BB962C8B-B14F-4D97-AF65-F5344CB8AC3E}">
        <p14:creationId xmlns:p14="http://schemas.microsoft.com/office/powerpoint/2010/main" val="330359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E2CABEC-D840-D342-9445-720147AF5384}"/>
              </a:ext>
            </a:extLst>
          </p:cNvPr>
          <p:cNvPicPr>
            <a:picLocks noChangeAspect="1"/>
          </p:cNvPicPr>
          <p:nvPr/>
        </p:nvPicPr>
        <p:blipFill>
          <a:blip r:embed="rId3"/>
          <a:stretch>
            <a:fillRect/>
          </a:stretch>
        </p:blipFill>
        <p:spPr>
          <a:xfrm>
            <a:off x="4489235" y="357597"/>
            <a:ext cx="1244885" cy="1244885"/>
          </a:xfrm>
          <a:prstGeom prst="rect">
            <a:avLst/>
          </a:prstGeom>
        </p:spPr>
      </p:pic>
      <p:pic>
        <p:nvPicPr>
          <p:cNvPr id="12" name="Picture 11">
            <a:extLst>
              <a:ext uri="{FF2B5EF4-FFF2-40B4-BE49-F238E27FC236}">
                <a16:creationId xmlns:a16="http://schemas.microsoft.com/office/drawing/2014/main" id="{7673D169-6E79-E645-A3DB-A01154B829EE}"/>
              </a:ext>
            </a:extLst>
          </p:cNvPr>
          <p:cNvPicPr>
            <a:picLocks noChangeAspect="1"/>
          </p:cNvPicPr>
          <p:nvPr/>
        </p:nvPicPr>
        <p:blipFill>
          <a:blip r:embed="rId4"/>
          <a:stretch>
            <a:fillRect/>
          </a:stretch>
        </p:blipFill>
        <p:spPr>
          <a:xfrm>
            <a:off x="6096000" y="357597"/>
            <a:ext cx="1244885" cy="1244885"/>
          </a:xfrm>
          <a:prstGeom prst="rect">
            <a:avLst/>
          </a:prstGeom>
        </p:spPr>
      </p:pic>
      <p:graphicFrame>
        <p:nvGraphicFramePr>
          <p:cNvPr id="15" name="Chart 14">
            <a:extLst>
              <a:ext uri="{FF2B5EF4-FFF2-40B4-BE49-F238E27FC236}">
                <a16:creationId xmlns:a16="http://schemas.microsoft.com/office/drawing/2014/main" id="{59AE00EF-24F5-224D-9AA5-0F2E8165D781}"/>
              </a:ext>
            </a:extLst>
          </p:cNvPr>
          <p:cNvGraphicFramePr/>
          <p:nvPr>
            <p:extLst>
              <p:ext uri="{D42A27DB-BD31-4B8C-83A1-F6EECF244321}">
                <p14:modId xmlns:p14="http://schemas.microsoft.com/office/powerpoint/2010/main" val="2053504171"/>
              </p:ext>
            </p:extLst>
          </p:nvPr>
        </p:nvGraphicFramePr>
        <p:xfrm>
          <a:off x="2296502" y="2040446"/>
          <a:ext cx="7628334" cy="3933976"/>
        </p:xfrm>
        <a:graphic>
          <a:graphicData uri="http://schemas.openxmlformats.org/drawingml/2006/chart">
            <c:chart xmlns:c="http://schemas.openxmlformats.org/drawingml/2006/chart" xmlns:r="http://schemas.openxmlformats.org/officeDocument/2006/relationships" r:id="rId5"/>
          </a:graphicData>
        </a:graphic>
      </p:graphicFrame>
      <p:pic>
        <p:nvPicPr>
          <p:cNvPr id="16" name="Picture 15">
            <a:extLst>
              <a:ext uri="{FF2B5EF4-FFF2-40B4-BE49-F238E27FC236}">
                <a16:creationId xmlns:a16="http://schemas.microsoft.com/office/drawing/2014/main" id="{E73131B3-2912-714A-BA64-69D06CF5634D}"/>
              </a:ext>
            </a:extLst>
          </p:cNvPr>
          <p:cNvPicPr>
            <a:picLocks noChangeAspect="1"/>
          </p:cNvPicPr>
          <p:nvPr/>
        </p:nvPicPr>
        <p:blipFill>
          <a:blip r:embed="rId6"/>
          <a:stretch>
            <a:fillRect/>
          </a:stretch>
        </p:blipFill>
        <p:spPr>
          <a:xfrm>
            <a:off x="2701856" y="5948494"/>
            <a:ext cx="1106171" cy="697565"/>
          </a:xfrm>
          <a:prstGeom prst="rect">
            <a:avLst/>
          </a:prstGeom>
        </p:spPr>
      </p:pic>
      <p:pic>
        <p:nvPicPr>
          <p:cNvPr id="17" name="Picture 16">
            <a:extLst>
              <a:ext uri="{FF2B5EF4-FFF2-40B4-BE49-F238E27FC236}">
                <a16:creationId xmlns:a16="http://schemas.microsoft.com/office/drawing/2014/main" id="{FCE0D5A6-1FD4-0240-961A-6F665BACED89}"/>
              </a:ext>
            </a:extLst>
          </p:cNvPr>
          <p:cNvPicPr>
            <a:picLocks noChangeAspect="1"/>
          </p:cNvPicPr>
          <p:nvPr/>
        </p:nvPicPr>
        <p:blipFill>
          <a:blip r:embed="rId7"/>
          <a:stretch>
            <a:fillRect/>
          </a:stretch>
        </p:blipFill>
        <p:spPr>
          <a:xfrm>
            <a:off x="4472736" y="6061951"/>
            <a:ext cx="892758" cy="530189"/>
          </a:xfrm>
          <a:prstGeom prst="rect">
            <a:avLst/>
          </a:prstGeom>
        </p:spPr>
      </p:pic>
      <p:pic>
        <p:nvPicPr>
          <p:cNvPr id="19" name="Picture 18">
            <a:extLst>
              <a:ext uri="{FF2B5EF4-FFF2-40B4-BE49-F238E27FC236}">
                <a16:creationId xmlns:a16="http://schemas.microsoft.com/office/drawing/2014/main" id="{CFD54418-A7E1-A046-9CD8-6051EC1DEA74}"/>
              </a:ext>
            </a:extLst>
          </p:cNvPr>
          <p:cNvPicPr>
            <a:picLocks noChangeAspect="1"/>
          </p:cNvPicPr>
          <p:nvPr/>
        </p:nvPicPr>
        <p:blipFill>
          <a:blip r:embed="rId8"/>
          <a:stretch>
            <a:fillRect/>
          </a:stretch>
        </p:blipFill>
        <p:spPr>
          <a:xfrm>
            <a:off x="7829611" y="5914885"/>
            <a:ext cx="818220" cy="764785"/>
          </a:xfrm>
          <a:prstGeom prst="rect">
            <a:avLst/>
          </a:prstGeom>
        </p:spPr>
      </p:pic>
      <p:pic>
        <p:nvPicPr>
          <p:cNvPr id="20" name="Picture 19">
            <a:extLst>
              <a:ext uri="{FF2B5EF4-FFF2-40B4-BE49-F238E27FC236}">
                <a16:creationId xmlns:a16="http://schemas.microsoft.com/office/drawing/2014/main" id="{70F168A3-98CF-9A4C-9EBD-92A241762546}"/>
              </a:ext>
            </a:extLst>
          </p:cNvPr>
          <p:cNvPicPr>
            <a:picLocks noChangeAspect="1"/>
          </p:cNvPicPr>
          <p:nvPr/>
        </p:nvPicPr>
        <p:blipFill>
          <a:blip r:embed="rId9"/>
          <a:stretch>
            <a:fillRect/>
          </a:stretch>
        </p:blipFill>
        <p:spPr>
          <a:xfrm>
            <a:off x="6196120" y="5948494"/>
            <a:ext cx="650586" cy="697565"/>
          </a:xfrm>
          <a:prstGeom prst="rect">
            <a:avLst/>
          </a:prstGeom>
        </p:spPr>
      </p:pic>
      <p:pic>
        <p:nvPicPr>
          <p:cNvPr id="11" name="Picture 10">
            <a:extLst>
              <a:ext uri="{FF2B5EF4-FFF2-40B4-BE49-F238E27FC236}">
                <a16:creationId xmlns:a16="http://schemas.microsoft.com/office/drawing/2014/main" id="{EA395A9C-EAAD-634B-9D81-464133281472}"/>
              </a:ext>
            </a:extLst>
          </p:cNvPr>
          <p:cNvPicPr>
            <a:picLocks noChangeAspect="1"/>
          </p:cNvPicPr>
          <p:nvPr/>
        </p:nvPicPr>
        <p:blipFill>
          <a:blip r:embed="rId10"/>
          <a:stretch>
            <a:fillRect/>
          </a:stretch>
        </p:blipFill>
        <p:spPr>
          <a:xfrm>
            <a:off x="9484678" y="2176735"/>
            <a:ext cx="255223" cy="254230"/>
          </a:xfrm>
          <a:prstGeom prst="rect">
            <a:avLst/>
          </a:prstGeom>
        </p:spPr>
      </p:pic>
      <p:pic>
        <p:nvPicPr>
          <p:cNvPr id="14" name="Picture 13">
            <a:extLst>
              <a:ext uri="{FF2B5EF4-FFF2-40B4-BE49-F238E27FC236}">
                <a16:creationId xmlns:a16="http://schemas.microsoft.com/office/drawing/2014/main" id="{242C02FD-187E-A245-BF1E-8D794CB03DCA}"/>
              </a:ext>
            </a:extLst>
          </p:cNvPr>
          <p:cNvPicPr>
            <a:picLocks noChangeAspect="1"/>
          </p:cNvPicPr>
          <p:nvPr/>
        </p:nvPicPr>
        <p:blipFill>
          <a:blip r:embed="rId11"/>
          <a:stretch>
            <a:fillRect/>
          </a:stretch>
        </p:blipFill>
        <p:spPr>
          <a:xfrm>
            <a:off x="9489813" y="2567254"/>
            <a:ext cx="270634" cy="270634"/>
          </a:xfrm>
          <a:prstGeom prst="rect">
            <a:avLst/>
          </a:prstGeom>
        </p:spPr>
      </p:pic>
      <p:sp>
        <p:nvSpPr>
          <p:cNvPr id="2" name="TextBox 1">
            <a:extLst>
              <a:ext uri="{FF2B5EF4-FFF2-40B4-BE49-F238E27FC236}">
                <a16:creationId xmlns:a16="http://schemas.microsoft.com/office/drawing/2014/main" id="{9CDE6B1D-4576-3A4F-825A-B031F120D962}"/>
              </a:ext>
            </a:extLst>
          </p:cNvPr>
          <p:cNvSpPr txBox="1"/>
          <p:nvPr/>
        </p:nvSpPr>
        <p:spPr>
          <a:xfrm>
            <a:off x="135044" y="560412"/>
            <a:ext cx="3992311" cy="646331"/>
          </a:xfrm>
          <a:prstGeom prst="rect">
            <a:avLst/>
          </a:prstGeom>
          <a:noFill/>
        </p:spPr>
        <p:txBody>
          <a:bodyPr wrap="none" rtlCol="0">
            <a:spAutoFit/>
          </a:bodyPr>
          <a:lstStyle/>
          <a:p>
            <a:r>
              <a:rPr lang="en-US" altLang="zh-CN" dirty="0"/>
              <a:t>Percentage</a:t>
            </a:r>
            <a:r>
              <a:rPr lang="zh-CN" altLang="en-US" dirty="0"/>
              <a:t> </a:t>
            </a:r>
            <a:r>
              <a:rPr lang="en-US" altLang="zh-CN" dirty="0"/>
              <a:t>of</a:t>
            </a:r>
            <a:r>
              <a:rPr lang="zh-CN" altLang="en-US" dirty="0"/>
              <a:t> </a:t>
            </a:r>
            <a:r>
              <a:rPr lang="en-US" altLang="zh-CN" dirty="0"/>
              <a:t>users</a:t>
            </a:r>
            <a:r>
              <a:rPr lang="zh-CN" altLang="en-US" dirty="0"/>
              <a:t> </a:t>
            </a:r>
            <a:r>
              <a:rPr lang="en-US" altLang="zh-CN" dirty="0"/>
              <a:t>having</a:t>
            </a:r>
            <a:r>
              <a:rPr lang="zh-CN" altLang="en-US" dirty="0"/>
              <a:t> </a:t>
            </a:r>
            <a:r>
              <a:rPr lang="en-US" altLang="zh-CN" dirty="0"/>
              <a:t>posts</a:t>
            </a:r>
          </a:p>
          <a:p>
            <a:r>
              <a:rPr lang="en-US" altLang="zh-CN" dirty="0"/>
              <a:t>in</a:t>
            </a:r>
            <a:r>
              <a:rPr lang="zh-CN" altLang="en-US" dirty="0"/>
              <a:t> </a:t>
            </a:r>
            <a:r>
              <a:rPr lang="en-US" altLang="zh-CN" dirty="0"/>
              <a:t>the</a:t>
            </a:r>
            <a:r>
              <a:rPr lang="zh-CN" altLang="en-US" dirty="0"/>
              <a:t> </a:t>
            </a:r>
            <a:r>
              <a:rPr lang="en-US" altLang="zh-CN" dirty="0"/>
              <a:t>other</a:t>
            </a:r>
            <a:r>
              <a:rPr lang="zh-CN" altLang="en-US" dirty="0"/>
              <a:t> </a:t>
            </a:r>
            <a:r>
              <a:rPr lang="en-US" altLang="zh-CN" dirty="0"/>
              <a:t>platforms</a:t>
            </a:r>
            <a:r>
              <a:rPr lang="zh-CN" altLang="en-US" dirty="0"/>
              <a:t> </a:t>
            </a:r>
            <a:r>
              <a:rPr lang="en-US" altLang="zh-CN" dirty="0"/>
              <a:t>with</a:t>
            </a:r>
            <a:r>
              <a:rPr lang="zh-CN" altLang="en-US" dirty="0"/>
              <a:t> </a:t>
            </a:r>
            <a:r>
              <a:rPr lang="en-US" altLang="zh-CN" dirty="0"/>
              <a:t>selected</a:t>
            </a:r>
            <a:r>
              <a:rPr lang="zh-CN" altLang="en-US" dirty="0"/>
              <a:t> </a:t>
            </a:r>
            <a:r>
              <a:rPr lang="en-US" altLang="zh-CN" dirty="0"/>
              <a:t>tags</a:t>
            </a:r>
            <a:endParaRPr lang="en-US" dirty="0"/>
          </a:p>
        </p:txBody>
      </p:sp>
      <p:pic>
        <p:nvPicPr>
          <p:cNvPr id="21" name="Picture 20">
            <a:extLst>
              <a:ext uri="{FF2B5EF4-FFF2-40B4-BE49-F238E27FC236}">
                <a16:creationId xmlns:a16="http://schemas.microsoft.com/office/drawing/2014/main" id="{7CFC389F-9002-034C-944E-C45D3E42B4FB}"/>
              </a:ext>
            </a:extLst>
          </p:cNvPr>
          <p:cNvPicPr>
            <a:picLocks noChangeAspect="1"/>
          </p:cNvPicPr>
          <p:nvPr/>
        </p:nvPicPr>
        <p:blipFill>
          <a:blip r:embed="rId12"/>
          <a:stretch>
            <a:fillRect/>
          </a:stretch>
        </p:blipFill>
        <p:spPr>
          <a:xfrm>
            <a:off x="9489813" y="2971249"/>
            <a:ext cx="244949" cy="244949"/>
          </a:xfrm>
          <a:prstGeom prst="rect">
            <a:avLst/>
          </a:prstGeom>
        </p:spPr>
      </p:pic>
    </p:spTree>
    <p:extLst>
      <p:ext uri="{BB962C8B-B14F-4D97-AF65-F5344CB8AC3E}">
        <p14:creationId xmlns:p14="http://schemas.microsoft.com/office/powerpoint/2010/main" val="16122490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CA6ADAE-B916-E84F-840C-7EAF1A919B8A}"/>
              </a:ext>
            </a:extLst>
          </p:cNvPr>
          <p:cNvSpPr txBox="1"/>
          <p:nvPr/>
        </p:nvSpPr>
        <p:spPr>
          <a:xfrm>
            <a:off x="472611" y="267128"/>
            <a:ext cx="7399333" cy="369332"/>
          </a:xfrm>
          <a:prstGeom prst="rect">
            <a:avLst/>
          </a:prstGeom>
          <a:noFill/>
        </p:spPr>
        <p:txBody>
          <a:bodyPr wrap="none" rtlCol="0">
            <a:spAutoFit/>
          </a:bodyPr>
          <a:lstStyle/>
          <a:p>
            <a:r>
              <a:rPr lang="en-US" dirty="0"/>
              <a:t>Different popularities of tags in games and music among different set of users</a:t>
            </a:r>
          </a:p>
        </p:txBody>
      </p:sp>
      <p:pic>
        <p:nvPicPr>
          <p:cNvPr id="5" name="Picture 4">
            <a:extLst>
              <a:ext uri="{FF2B5EF4-FFF2-40B4-BE49-F238E27FC236}">
                <a16:creationId xmlns:a16="http://schemas.microsoft.com/office/drawing/2014/main" id="{D0736D84-65B7-AF46-8206-4B2496A71BCA}"/>
              </a:ext>
            </a:extLst>
          </p:cNvPr>
          <p:cNvPicPr>
            <a:picLocks noChangeAspect="1"/>
          </p:cNvPicPr>
          <p:nvPr/>
        </p:nvPicPr>
        <p:blipFill>
          <a:blip r:embed="rId3"/>
          <a:stretch>
            <a:fillRect/>
          </a:stretch>
        </p:blipFill>
        <p:spPr>
          <a:xfrm>
            <a:off x="359716" y="2996059"/>
            <a:ext cx="865882" cy="865882"/>
          </a:xfrm>
          <a:prstGeom prst="rect">
            <a:avLst/>
          </a:prstGeom>
        </p:spPr>
      </p:pic>
      <p:pic>
        <p:nvPicPr>
          <p:cNvPr id="6" name="Picture 5">
            <a:extLst>
              <a:ext uri="{FF2B5EF4-FFF2-40B4-BE49-F238E27FC236}">
                <a16:creationId xmlns:a16="http://schemas.microsoft.com/office/drawing/2014/main" id="{B8C9B0DA-1E9C-4245-ABCC-1E5F69E82759}"/>
              </a:ext>
            </a:extLst>
          </p:cNvPr>
          <p:cNvPicPr>
            <a:picLocks noChangeAspect="1"/>
          </p:cNvPicPr>
          <p:nvPr/>
        </p:nvPicPr>
        <p:blipFill>
          <a:blip r:embed="rId4"/>
          <a:stretch>
            <a:fillRect/>
          </a:stretch>
        </p:blipFill>
        <p:spPr>
          <a:xfrm>
            <a:off x="1389173" y="3060331"/>
            <a:ext cx="740884" cy="738001"/>
          </a:xfrm>
          <a:prstGeom prst="rect">
            <a:avLst/>
          </a:prstGeom>
        </p:spPr>
      </p:pic>
      <p:pic>
        <p:nvPicPr>
          <p:cNvPr id="7" name="Picture 6">
            <a:extLst>
              <a:ext uri="{FF2B5EF4-FFF2-40B4-BE49-F238E27FC236}">
                <a16:creationId xmlns:a16="http://schemas.microsoft.com/office/drawing/2014/main" id="{0B15653B-652F-9142-911C-297354A357AB}"/>
              </a:ext>
            </a:extLst>
          </p:cNvPr>
          <p:cNvPicPr>
            <a:picLocks noChangeAspect="1"/>
          </p:cNvPicPr>
          <p:nvPr/>
        </p:nvPicPr>
        <p:blipFill>
          <a:blip r:embed="rId3"/>
          <a:stretch>
            <a:fillRect/>
          </a:stretch>
        </p:blipFill>
        <p:spPr>
          <a:xfrm>
            <a:off x="10360113" y="2996059"/>
            <a:ext cx="865882" cy="865882"/>
          </a:xfrm>
          <a:prstGeom prst="rect">
            <a:avLst/>
          </a:prstGeom>
        </p:spPr>
      </p:pic>
      <p:pic>
        <p:nvPicPr>
          <p:cNvPr id="9" name="Picture 8">
            <a:extLst>
              <a:ext uri="{FF2B5EF4-FFF2-40B4-BE49-F238E27FC236}">
                <a16:creationId xmlns:a16="http://schemas.microsoft.com/office/drawing/2014/main" id="{2A68F980-FD2D-5D43-B378-FA949434264A}"/>
              </a:ext>
            </a:extLst>
          </p:cNvPr>
          <p:cNvPicPr>
            <a:picLocks noChangeAspect="1"/>
          </p:cNvPicPr>
          <p:nvPr/>
        </p:nvPicPr>
        <p:blipFill>
          <a:blip r:embed="rId5"/>
          <a:stretch>
            <a:fillRect/>
          </a:stretch>
        </p:blipFill>
        <p:spPr>
          <a:xfrm>
            <a:off x="11286447" y="3057448"/>
            <a:ext cx="740884" cy="740884"/>
          </a:xfrm>
          <a:prstGeom prst="rect">
            <a:avLst/>
          </a:prstGeom>
        </p:spPr>
      </p:pic>
      <p:graphicFrame>
        <p:nvGraphicFramePr>
          <p:cNvPr id="11" name="Chart 10">
            <a:extLst>
              <a:ext uri="{FF2B5EF4-FFF2-40B4-BE49-F238E27FC236}">
                <a16:creationId xmlns:a16="http://schemas.microsoft.com/office/drawing/2014/main" id="{3AAD1786-96B8-6D40-997E-FF1F7A72FA43}"/>
              </a:ext>
            </a:extLst>
          </p:cNvPr>
          <p:cNvGraphicFramePr/>
          <p:nvPr>
            <p:extLst>
              <p:ext uri="{D42A27DB-BD31-4B8C-83A1-F6EECF244321}">
                <p14:modId xmlns:p14="http://schemas.microsoft.com/office/powerpoint/2010/main" val="38183716"/>
              </p:ext>
            </p:extLst>
          </p:nvPr>
        </p:nvGraphicFramePr>
        <p:xfrm>
          <a:off x="1675159" y="636460"/>
          <a:ext cx="4389591" cy="2709333"/>
        </p:xfrm>
        <a:graphic>
          <a:graphicData uri="http://schemas.openxmlformats.org/drawingml/2006/chart">
            <c:chart xmlns:c="http://schemas.openxmlformats.org/drawingml/2006/chart" xmlns:r="http://schemas.openxmlformats.org/officeDocument/2006/relationships" r:id="rId6"/>
          </a:graphicData>
        </a:graphic>
      </p:graphicFrame>
      <p:pic>
        <p:nvPicPr>
          <p:cNvPr id="12" name="Picture 11">
            <a:extLst>
              <a:ext uri="{FF2B5EF4-FFF2-40B4-BE49-F238E27FC236}">
                <a16:creationId xmlns:a16="http://schemas.microsoft.com/office/drawing/2014/main" id="{411DEAF5-FF24-DC45-B50A-207087D3BCBD}"/>
              </a:ext>
            </a:extLst>
          </p:cNvPr>
          <p:cNvPicPr>
            <a:picLocks noChangeAspect="1"/>
          </p:cNvPicPr>
          <p:nvPr/>
        </p:nvPicPr>
        <p:blipFill>
          <a:blip r:embed="rId7"/>
          <a:stretch>
            <a:fillRect/>
          </a:stretch>
        </p:blipFill>
        <p:spPr>
          <a:xfrm>
            <a:off x="472611" y="1427589"/>
            <a:ext cx="892758" cy="530189"/>
          </a:xfrm>
          <a:prstGeom prst="rect">
            <a:avLst/>
          </a:prstGeom>
        </p:spPr>
      </p:pic>
      <p:graphicFrame>
        <p:nvGraphicFramePr>
          <p:cNvPr id="13" name="Chart 12">
            <a:extLst>
              <a:ext uri="{FF2B5EF4-FFF2-40B4-BE49-F238E27FC236}">
                <a16:creationId xmlns:a16="http://schemas.microsoft.com/office/drawing/2014/main" id="{830E0655-0FD1-4D48-A78A-710416D2F758}"/>
              </a:ext>
            </a:extLst>
          </p:cNvPr>
          <p:cNvGraphicFramePr/>
          <p:nvPr>
            <p:extLst>
              <p:ext uri="{D42A27DB-BD31-4B8C-83A1-F6EECF244321}">
                <p14:modId xmlns:p14="http://schemas.microsoft.com/office/powerpoint/2010/main" val="1611364727"/>
              </p:ext>
            </p:extLst>
          </p:nvPr>
        </p:nvGraphicFramePr>
        <p:xfrm>
          <a:off x="6064750" y="603111"/>
          <a:ext cx="4389591" cy="270933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Chart 14">
            <a:extLst>
              <a:ext uri="{FF2B5EF4-FFF2-40B4-BE49-F238E27FC236}">
                <a16:creationId xmlns:a16="http://schemas.microsoft.com/office/drawing/2014/main" id="{7C3A95F4-1DF5-2249-AA76-5CC1E05EB675}"/>
              </a:ext>
            </a:extLst>
          </p:cNvPr>
          <p:cNvGraphicFramePr/>
          <p:nvPr>
            <p:extLst>
              <p:ext uri="{D42A27DB-BD31-4B8C-83A1-F6EECF244321}">
                <p14:modId xmlns:p14="http://schemas.microsoft.com/office/powerpoint/2010/main" val="2797389351"/>
              </p:ext>
            </p:extLst>
          </p:nvPr>
        </p:nvGraphicFramePr>
        <p:xfrm>
          <a:off x="6540786" y="3545557"/>
          <a:ext cx="3913556" cy="2709333"/>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6" name="Chart 15">
            <a:extLst>
              <a:ext uri="{FF2B5EF4-FFF2-40B4-BE49-F238E27FC236}">
                <a16:creationId xmlns:a16="http://schemas.microsoft.com/office/drawing/2014/main" id="{CEA232ED-FD64-F043-83DA-6FD693343CCA}"/>
              </a:ext>
            </a:extLst>
          </p:cNvPr>
          <p:cNvGraphicFramePr/>
          <p:nvPr>
            <p:extLst>
              <p:ext uri="{D42A27DB-BD31-4B8C-83A1-F6EECF244321}">
                <p14:modId xmlns:p14="http://schemas.microsoft.com/office/powerpoint/2010/main" val="350261024"/>
              </p:ext>
            </p:extLst>
          </p:nvPr>
        </p:nvGraphicFramePr>
        <p:xfrm>
          <a:off x="2712042" y="3545556"/>
          <a:ext cx="3352708" cy="2709333"/>
        </p:xfrm>
        <a:graphic>
          <a:graphicData uri="http://schemas.openxmlformats.org/drawingml/2006/chart">
            <c:chart xmlns:c="http://schemas.openxmlformats.org/drawingml/2006/chart" xmlns:r="http://schemas.openxmlformats.org/officeDocument/2006/relationships" r:id="rId10"/>
          </a:graphicData>
        </a:graphic>
      </p:graphicFrame>
      <p:pic>
        <p:nvPicPr>
          <p:cNvPr id="17" name="Picture 16">
            <a:extLst>
              <a:ext uri="{FF2B5EF4-FFF2-40B4-BE49-F238E27FC236}">
                <a16:creationId xmlns:a16="http://schemas.microsoft.com/office/drawing/2014/main" id="{D3844AC1-5AD4-A347-9B59-E1999CB033C0}"/>
              </a:ext>
            </a:extLst>
          </p:cNvPr>
          <p:cNvPicPr>
            <a:picLocks noChangeAspect="1"/>
          </p:cNvPicPr>
          <p:nvPr/>
        </p:nvPicPr>
        <p:blipFill>
          <a:blip r:embed="rId11"/>
          <a:stretch>
            <a:fillRect/>
          </a:stretch>
        </p:blipFill>
        <p:spPr>
          <a:xfrm>
            <a:off x="495018" y="4900222"/>
            <a:ext cx="818220" cy="764785"/>
          </a:xfrm>
          <a:prstGeom prst="rect">
            <a:avLst/>
          </a:prstGeom>
        </p:spPr>
      </p:pic>
    </p:spTree>
    <p:extLst>
      <p:ext uri="{BB962C8B-B14F-4D97-AF65-F5344CB8AC3E}">
        <p14:creationId xmlns:p14="http://schemas.microsoft.com/office/powerpoint/2010/main" val="157330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19E9EEF-2B64-914C-8D12-8D96A6EE8924}"/>
              </a:ext>
            </a:extLst>
          </p:cNvPr>
          <p:cNvSpPr txBox="1"/>
          <p:nvPr/>
        </p:nvSpPr>
        <p:spPr>
          <a:xfrm>
            <a:off x="804333" y="829733"/>
            <a:ext cx="10080388" cy="3139321"/>
          </a:xfrm>
          <a:prstGeom prst="rect">
            <a:avLst/>
          </a:prstGeom>
          <a:noFill/>
        </p:spPr>
        <p:txBody>
          <a:bodyPr wrap="none" rtlCol="0">
            <a:spAutoFit/>
          </a:bodyPr>
          <a:lstStyle/>
          <a:p>
            <a:r>
              <a:rPr lang="en-US" altLang="zh-CN" dirty="0">
                <a:solidFill>
                  <a:schemeClr val="bg2"/>
                </a:solidFill>
              </a:rPr>
              <a:t>Fun</a:t>
            </a:r>
            <a:r>
              <a:rPr lang="zh-CN" altLang="en-US" dirty="0">
                <a:solidFill>
                  <a:schemeClr val="bg2"/>
                </a:solidFill>
              </a:rPr>
              <a:t> </a:t>
            </a:r>
            <a:r>
              <a:rPr lang="en-US" altLang="zh-CN" dirty="0">
                <a:solidFill>
                  <a:schemeClr val="bg2"/>
                </a:solidFill>
              </a:rPr>
              <a:t>facts:</a:t>
            </a:r>
          </a:p>
          <a:p>
            <a:endParaRPr lang="en-US" dirty="0">
              <a:solidFill>
                <a:schemeClr val="bg2"/>
              </a:solidFill>
            </a:endParaRPr>
          </a:p>
          <a:p>
            <a:pPr marL="342900" indent="-342900">
              <a:buAutoNum type="arabicPeriod"/>
            </a:pPr>
            <a:r>
              <a:rPr lang="en-US" altLang="zh-CN" dirty="0">
                <a:solidFill>
                  <a:schemeClr val="bg2"/>
                </a:solidFill>
              </a:rPr>
              <a:t>More</a:t>
            </a:r>
            <a:r>
              <a:rPr lang="zh-CN" altLang="en-US" dirty="0">
                <a:solidFill>
                  <a:schemeClr val="bg2"/>
                </a:solidFill>
              </a:rPr>
              <a:t> </a:t>
            </a:r>
            <a:r>
              <a:rPr lang="en-US" altLang="zh-CN" dirty="0">
                <a:solidFill>
                  <a:schemeClr val="bg2"/>
                </a:solidFill>
              </a:rPr>
              <a:t>than</a:t>
            </a:r>
            <a:r>
              <a:rPr lang="zh-CN" altLang="en-US" dirty="0">
                <a:solidFill>
                  <a:schemeClr val="bg2"/>
                </a:solidFill>
              </a:rPr>
              <a:t> </a:t>
            </a:r>
            <a:r>
              <a:rPr lang="en-US" altLang="zh-CN" dirty="0">
                <a:solidFill>
                  <a:schemeClr val="bg2"/>
                </a:solidFill>
              </a:rPr>
              <a:t>half</a:t>
            </a:r>
            <a:r>
              <a:rPr lang="zh-CN" altLang="en-US" dirty="0">
                <a:solidFill>
                  <a:schemeClr val="bg2"/>
                </a:solidFill>
              </a:rPr>
              <a:t> </a:t>
            </a:r>
            <a:r>
              <a:rPr lang="en-US" altLang="zh-CN" dirty="0">
                <a:solidFill>
                  <a:schemeClr val="bg2"/>
                </a:solidFill>
              </a:rPr>
              <a:t>of</a:t>
            </a:r>
            <a:r>
              <a:rPr lang="zh-CN" altLang="en-US" dirty="0">
                <a:solidFill>
                  <a:schemeClr val="bg2"/>
                </a:solidFill>
              </a:rPr>
              <a:t> </a:t>
            </a:r>
            <a:r>
              <a:rPr lang="en-US" altLang="zh-CN" dirty="0">
                <a:solidFill>
                  <a:schemeClr val="bg2"/>
                </a:solidFill>
              </a:rPr>
              <a:t>cross-platform</a:t>
            </a:r>
            <a:r>
              <a:rPr lang="zh-CN" altLang="en-US" dirty="0">
                <a:solidFill>
                  <a:schemeClr val="bg2"/>
                </a:solidFill>
              </a:rPr>
              <a:t> </a:t>
            </a:r>
            <a:r>
              <a:rPr lang="en-US" altLang="zh-CN" dirty="0">
                <a:solidFill>
                  <a:schemeClr val="bg2"/>
                </a:solidFill>
              </a:rPr>
              <a:t>users</a:t>
            </a:r>
            <a:r>
              <a:rPr lang="zh-CN" altLang="en-US" dirty="0">
                <a:solidFill>
                  <a:schemeClr val="bg2"/>
                </a:solidFill>
              </a:rPr>
              <a:t> </a:t>
            </a:r>
            <a:r>
              <a:rPr lang="en-US" altLang="zh-CN" dirty="0">
                <a:solidFill>
                  <a:schemeClr val="bg2"/>
                </a:solidFill>
              </a:rPr>
              <a:t>never</a:t>
            </a:r>
            <a:r>
              <a:rPr lang="zh-CN" altLang="en-US" dirty="0">
                <a:solidFill>
                  <a:schemeClr val="bg2"/>
                </a:solidFill>
              </a:rPr>
              <a:t> </a:t>
            </a:r>
            <a:r>
              <a:rPr lang="en-US" altLang="zh-CN" dirty="0">
                <a:solidFill>
                  <a:schemeClr val="bg2"/>
                </a:solidFill>
              </a:rPr>
              <a:t>asked</a:t>
            </a:r>
            <a:r>
              <a:rPr lang="zh-CN" altLang="en-US" dirty="0">
                <a:solidFill>
                  <a:schemeClr val="bg2"/>
                </a:solidFill>
              </a:rPr>
              <a:t> </a:t>
            </a:r>
            <a:r>
              <a:rPr lang="en-US" altLang="zh-CN" dirty="0">
                <a:solidFill>
                  <a:schemeClr val="bg2"/>
                </a:solidFill>
              </a:rPr>
              <a:t>or</a:t>
            </a:r>
            <a:r>
              <a:rPr lang="zh-CN" altLang="en-US" dirty="0">
                <a:solidFill>
                  <a:schemeClr val="bg2"/>
                </a:solidFill>
              </a:rPr>
              <a:t> </a:t>
            </a:r>
            <a:r>
              <a:rPr lang="en-US" altLang="zh-CN" dirty="0">
                <a:solidFill>
                  <a:schemeClr val="bg2"/>
                </a:solidFill>
              </a:rPr>
              <a:t>answered</a:t>
            </a:r>
            <a:r>
              <a:rPr lang="zh-CN" altLang="en-US" dirty="0">
                <a:solidFill>
                  <a:schemeClr val="bg2"/>
                </a:solidFill>
              </a:rPr>
              <a:t> </a:t>
            </a:r>
            <a:r>
              <a:rPr lang="en-US" altLang="zh-CN" dirty="0">
                <a:solidFill>
                  <a:schemeClr val="bg2"/>
                </a:solidFill>
              </a:rPr>
              <a:t>questions</a:t>
            </a:r>
            <a:r>
              <a:rPr lang="zh-CN" altLang="en-US" dirty="0">
                <a:solidFill>
                  <a:schemeClr val="bg2"/>
                </a:solidFill>
              </a:rPr>
              <a:t> </a:t>
            </a:r>
            <a:r>
              <a:rPr lang="en-US" altLang="zh-CN" dirty="0">
                <a:solidFill>
                  <a:schemeClr val="bg2"/>
                </a:solidFill>
              </a:rPr>
              <a:t>in</a:t>
            </a:r>
            <a:r>
              <a:rPr lang="zh-CN" altLang="en-US" dirty="0">
                <a:solidFill>
                  <a:schemeClr val="bg2"/>
                </a:solidFill>
              </a:rPr>
              <a:t> </a:t>
            </a:r>
            <a:r>
              <a:rPr lang="en-US" altLang="zh-CN" dirty="0">
                <a:solidFill>
                  <a:schemeClr val="bg2"/>
                </a:solidFill>
              </a:rPr>
              <a:t>other</a:t>
            </a:r>
            <a:r>
              <a:rPr lang="zh-CN" altLang="en-US" dirty="0">
                <a:solidFill>
                  <a:schemeClr val="bg2"/>
                </a:solidFill>
              </a:rPr>
              <a:t> </a:t>
            </a:r>
            <a:r>
              <a:rPr lang="en-US" altLang="zh-CN" dirty="0">
                <a:solidFill>
                  <a:schemeClr val="bg2"/>
                </a:solidFill>
              </a:rPr>
              <a:t>platforms!</a:t>
            </a:r>
          </a:p>
          <a:p>
            <a:pPr marL="342900" indent="-342900">
              <a:buAutoNum type="arabicPeriod"/>
            </a:pPr>
            <a:endParaRPr lang="en-US" altLang="zh-CN" dirty="0">
              <a:solidFill>
                <a:schemeClr val="bg2"/>
              </a:solidFill>
            </a:endParaRPr>
          </a:p>
          <a:p>
            <a:pPr marL="342900" indent="-342900">
              <a:buAutoNum type="arabicPeriod"/>
            </a:pPr>
            <a:r>
              <a:rPr lang="en-US" altLang="zh-CN" dirty="0">
                <a:solidFill>
                  <a:schemeClr val="bg2"/>
                </a:solidFill>
              </a:rPr>
              <a:t>Even</a:t>
            </a:r>
            <a:r>
              <a:rPr lang="zh-CN" altLang="en-US" dirty="0">
                <a:solidFill>
                  <a:schemeClr val="bg2"/>
                </a:solidFill>
              </a:rPr>
              <a:t> </a:t>
            </a:r>
            <a:r>
              <a:rPr lang="en-US" altLang="zh-CN" dirty="0">
                <a:solidFill>
                  <a:schemeClr val="bg2"/>
                </a:solidFill>
              </a:rPr>
              <a:t>29.3%</a:t>
            </a:r>
            <a:r>
              <a:rPr lang="zh-CN" altLang="en-US" dirty="0">
                <a:solidFill>
                  <a:schemeClr val="bg2"/>
                </a:solidFill>
              </a:rPr>
              <a:t> </a:t>
            </a:r>
            <a:r>
              <a:rPr lang="en-US" altLang="zh-CN" dirty="0">
                <a:solidFill>
                  <a:schemeClr val="bg2"/>
                </a:solidFill>
              </a:rPr>
              <a:t>of</a:t>
            </a:r>
            <a:r>
              <a:rPr lang="zh-CN" altLang="en-US" dirty="0">
                <a:solidFill>
                  <a:schemeClr val="bg2"/>
                </a:solidFill>
              </a:rPr>
              <a:t> </a:t>
            </a:r>
            <a:r>
              <a:rPr lang="en-US" altLang="zh-CN" dirty="0">
                <a:solidFill>
                  <a:schemeClr val="bg2"/>
                </a:solidFill>
              </a:rPr>
              <a:t>cross-platform</a:t>
            </a:r>
            <a:r>
              <a:rPr lang="zh-CN" altLang="en-US" dirty="0">
                <a:solidFill>
                  <a:schemeClr val="bg2"/>
                </a:solidFill>
              </a:rPr>
              <a:t> </a:t>
            </a:r>
            <a:r>
              <a:rPr lang="en-US" altLang="zh-CN" dirty="0">
                <a:solidFill>
                  <a:schemeClr val="bg2"/>
                </a:solidFill>
              </a:rPr>
              <a:t>users</a:t>
            </a:r>
            <a:r>
              <a:rPr lang="zh-CN" altLang="en-US" dirty="0">
                <a:solidFill>
                  <a:schemeClr val="bg2"/>
                </a:solidFill>
              </a:rPr>
              <a:t> </a:t>
            </a:r>
            <a:r>
              <a:rPr lang="en-US" altLang="zh-CN" dirty="0">
                <a:solidFill>
                  <a:schemeClr val="bg2"/>
                </a:solidFill>
              </a:rPr>
              <a:t>never</a:t>
            </a:r>
            <a:r>
              <a:rPr lang="zh-CN" altLang="en-US" dirty="0">
                <a:solidFill>
                  <a:schemeClr val="bg2"/>
                </a:solidFill>
              </a:rPr>
              <a:t> </a:t>
            </a:r>
            <a:r>
              <a:rPr lang="en-US" altLang="zh-CN" dirty="0">
                <a:solidFill>
                  <a:schemeClr val="bg2"/>
                </a:solidFill>
              </a:rPr>
              <a:t>asked</a:t>
            </a:r>
            <a:r>
              <a:rPr lang="zh-CN" altLang="en-US" dirty="0">
                <a:solidFill>
                  <a:schemeClr val="bg2"/>
                </a:solidFill>
              </a:rPr>
              <a:t> </a:t>
            </a:r>
            <a:r>
              <a:rPr lang="en-US" altLang="zh-CN" dirty="0">
                <a:solidFill>
                  <a:schemeClr val="bg2"/>
                </a:solidFill>
              </a:rPr>
              <a:t>or</a:t>
            </a:r>
            <a:r>
              <a:rPr lang="zh-CN" altLang="en-US" dirty="0">
                <a:solidFill>
                  <a:schemeClr val="bg2"/>
                </a:solidFill>
              </a:rPr>
              <a:t> </a:t>
            </a:r>
            <a:r>
              <a:rPr lang="en-US" altLang="zh-CN" dirty="0">
                <a:solidFill>
                  <a:schemeClr val="bg2"/>
                </a:solidFill>
              </a:rPr>
              <a:t>answered</a:t>
            </a:r>
            <a:r>
              <a:rPr lang="zh-CN" altLang="en-US" dirty="0">
                <a:solidFill>
                  <a:schemeClr val="bg2"/>
                </a:solidFill>
              </a:rPr>
              <a:t> </a:t>
            </a:r>
            <a:r>
              <a:rPr lang="en-US" altLang="zh-CN" dirty="0">
                <a:solidFill>
                  <a:schemeClr val="bg2"/>
                </a:solidFill>
              </a:rPr>
              <a:t>questions</a:t>
            </a:r>
            <a:r>
              <a:rPr lang="zh-CN" altLang="en-US" dirty="0">
                <a:solidFill>
                  <a:schemeClr val="bg2"/>
                </a:solidFill>
              </a:rPr>
              <a:t> </a:t>
            </a:r>
            <a:r>
              <a:rPr lang="en-US" altLang="zh-CN" dirty="0">
                <a:solidFill>
                  <a:schemeClr val="bg2"/>
                </a:solidFill>
              </a:rPr>
              <a:t>in</a:t>
            </a:r>
            <a:r>
              <a:rPr lang="zh-CN" altLang="en-US" dirty="0">
                <a:solidFill>
                  <a:schemeClr val="bg2"/>
                </a:solidFill>
              </a:rPr>
              <a:t> </a:t>
            </a:r>
            <a:r>
              <a:rPr lang="en-US" altLang="zh-CN" dirty="0" err="1">
                <a:solidFill>
                  <a:schemeClr val="bg2"/>
                </a:solidFill>
              </a:rPr>
              <a:t>stackoverflow</a:t>
            </a:r>
            <a:r>
              <a:rPr lang="en-US" altLang="zh-CN" dirty="0">
                <a:solidFill>
                  <a:schemeClr val="bg2"/>
                </a:solidFill>
              </a:rPr>
              <a:t>!</a:t>
            </a:r>
          </a:p>
          <a:p>
            <a:pPr marL="342900" indent="-342900">
              <a:buAutoNum type="arabicPeriod"/>
            </a:pPr>
            <a:endParaRPr lang="en-US" altLang="zh-CN" dirty="0">
              <a:solidFill>
                <a:schemeClr val="bg2"/>
              </a:solidFill>
            </a:endParaRPr>
          </a:p>
          <a:p>
            <a:pPr marL="342900" indent="-342900">
              <a:buAutoNum type="arabicPeriod"/>
            </a:pPr>
            <a:r>
              <a:rPr lang="en-US" altLang="zh-CN" dirty="0">
                <a:solidFill>
                  <a:schemeClr val="bg2"/>
                </a:solidFill>
              </a:rPr>
              <a:t>These</a:t>
            </a:r>
            <a:r>
              <a:rPr lang="zh-CN" altLang="en-US" dirty="0">
                <a:solidFill>
                  <a:schemeClr val="bg2"/>
                </a:solidFill>
              </a:rPr>
              <a:t> </a:t>
            </a:r>
            <a:r>
              <a:rPr lang="en-US" altLang="zh-CN" dirty="0">
                <a:solidFill>
                  <a:schemeClr val="bg2"/>
                </a:solidFill>
              </a:rPr>
              <a:t>facts</a:t>
            </a:r>
            <a:r>
              <a:rPr lang="zh-CN" altLang="en-US" dirty="0">
                <a:solidFill>
                  <a:schemeClr val="bg2"/>
                </a:solidFill>
              </a:rPr>
              <a:t> </a:t>
            </a:r>
            <a:r>
              <a:rPr lang="en-US" altLang="zh-CN" dirty="0">
                <a:solidFill>
                  <a:schemeClr val="bg2"/>
                </a:solidFill>
              </a:rPr>
              <a:t>significantly</a:t>
            </a:r>
            <a:r>
              <a:rPr lang="zh-CN" altLang="en-US" dirty="0">
                <a:solidFill>
                  <a:schemeClr val="bg2"/>
                </a:solidFill>
              </a:rPr>
              <a:t> </a:t>
            </a:r>
            <a:r>
              <a:rPr lang="en-US" altLang="zh-CN" dirty="0">
                <a:solidFill>
                  <a:schemeClr val="bg2"/>
                </a:solidFill>
              </a:rPr>
              <a:t>decreased</a:t>
            </a:r>
            <a:r>
              <a:rPr lang="zh-CN" altLang="en-US" dirty="0">
                <a:solidFill>
                  <a:schemeClr val="bg2"/>
                </a:solidFill>
              </a:rPr>
              <a:t> </a:t>
            </a:r>
            <a:r>
              <a:rPr lang="en-US" altLang="zh-CN" dirty="0">
                <a:solidFill>
                  <a:schemeClr val="bg2"/>
                </a:solidFill>
              </a:rPr>
              <a:t>the</a:t>
            </a:r>
            <a:r>
              <a:rPr lang="zh-CN" altLang="en-US" dirty="0">
                <a:solidFill>
                  <a:schemeClr val="bg2"/>
                </a:solidFill>
              </a:rPr>
              <a:t> </a:t>
            </a:r>
            <a:r>
              <a:rPr lang="en-US" altLang="zh-CN" dirty="0">
                <a:solidFill>
                  <a:schemeClr val="bg2"/>
                </a:solidFill>
              </a:rPr>
              <a:t>percentage</a:t>
            </a:r>
            <a:r>
              <a:rPr lang="zh-CN" altLang="en-US" dirty="0">
                <a:solidFill>
                  <a:schemeClr val="bg2"/>
                </a:solidFill>
              </a:rPr>
              <a:t> </a:t>
            </a:r>
            <a:r>
              <a:rPr lang="en-US" altLang="zh-CN" dirty="0">
                <a:solidFill>
                  <a:schemeClr val="bg2"/>
                </a:solidFill>
              </a:rPr>
              <a:t>of</a:t>
            </a:r>
            <a:r>
              <a:rPr lang="zh-CN" altLang="en-US" dirty="0">
                <a:solidFill>
                  <a:schemeClr val="bg2"/>
                </a:solidFill>
              </a:rPr>
              <a:t> </a:t>
            </a:r>
            <a:r>
              <a:rPr lang="en-US" altLang="zh-CN" dirty="0">
                <a:solidFill>
                  <a:schemeClr val="bg2"/>
                </a:solidFill>
              </a:rPr>
              <a:t>the</a:t>
            </a:r>
            <a:r>
              <a:rPr lang="zh-CN" altLang="en-US" dirty="0">
                <a:solidFill>
                  <a:schemeClr val="bg2"/>
                </a:solidFill>
              </a:rPr>
              <a:t> </a:t>
            </a:r>
            <a:r>
              <a:rPr lang="en-US" altLang="zh-CN" dirty="0">
                <a:solidFill>
                  <a:schemeClr val="bg2"/>
                </a:solidFill>
              </a:rPr>
              <a:t>users</a:t>
            </a:r>
            <a:r>
              <a:rPr lang="zh-CN" altLang="en-US" dirty="0">
                <a:solidFill>
                  <a:schemeClr val="bg2"/>
                </a:solidFill>
              </a:rPr>
              <a:t> </a:t>
            </a:r>
            <a:r>
              <a:rPr lang="en-US" altLang="zh-CN" dirty="0">
                <a:solidFill>
                  <a:schemeClr val="bg2"/>
                </a:solidFill>
              </a:rPr>
              <a:t>interested</a:t>
            </a:r>
            <a:r>
              <a:rPr lang="zh-CN" altLang="en-US" dirty="0">
                <a:solidFill>
                  <a:schemeClr val="bg2"/>
                </a:solidFill>
              </a:rPr>
              <a:t> </a:t>
            </a:r>
            <a:r>
              <a:rPr lang="en-US" altLang="zh-CN" dirty="0">
                <a:solidFill>
                  <a:schemeClr val="bg2"/>
                </a:solidFill>
              </a:rPr>
              <a:t>in</a:t>
            </a:r>
            <a:r>
              <a:rPr lang="zh-CN" altLang="en-US" dirty="0">
                <a:solidFill>
                  <a:schemeClr val="bg2"/>
                </a:solidFill>
              </a:rPr>
              <a:t> </a:t>
            </a:r>
            <a:r>
              <a:rPr lang="en-US" altLang="zh-CN" dirty="0">
                <a:solidFill>
                  <a:schemeClr val="bg2"/>
                </a:solidFill>
              </a:rPr>
              <a:t>the</a:t>
            </a:r>
            <a:r>
              <a:rPr lang="zh-CN" altLang="en-US" dirty="0">
                <a:solidFill>
                  <a:schemeClr val="bg2"/>
                </a:solidFill>
              </a:rPr>
              <a:t> </a:t>
            </a:r>
            <a:r>
              <a:rPr lang="en-US" altLang="zh-CN" dirty="0">
                <a:solidFill>
                  <a:schemeClr val="bg2"/>
                </a:solidFill>
              </a:rPr>
              <a:t>tags!</a:t>
            </a:r>
          </a:p>
          <a:p>
            <a:pPr marL="342900" indent="-342900">
              <a:buAutoNum type="arabicPeriod"/>
            </a:pPr>
            <a:endParaRPr lang="en-US" dirty="0">
              <a:solidFill>
                <a:schemeClr val="bg2"/>
              </a:solidFill>
            </a:endParaRPr>
          </a:p>
          <a:p>
            <a:pPr marL="342900" indent="-342900">
              <a:buAutoNum type="arabicPeriod"/>
            </a:pPr>
            <a:r>
              <a:rPr lang="en-US" altLang="zh-CN" dirty="0" err="1">
                <a:solidFill>
                  <a:schemeClr val="bg2"/>
                </a:solidFill>
              </a:rPr>
              <a:t>Behaviours</a:t>
            </a:r>
            <a:r>
              <a:rPr lang="zh-CN" altLang="en-US" dirty="0">
                <a:solidFill>
                  <a:schemeClr val="bg2"/>
                </a:solidFill>
              </a:rPr>
              <a:t> </a:t>
            </a:r>
            <a:r>
              <a:rPr lang="en-US" altLang="zh-CN" dirty="0">
                <a:solidFill>
                  <a:schemeClr val="bg2"/>
                </a:solidFill>
              </a:rPr>
              <a:t>of</a:t>
            </a:r>
            <a:r>
              <a:rPr lang="zh-CN" altLang="en-US" dirty="0">
                <a:solidFill>
                  <a:schemeClr val="bg2"/>
                </a:solidFill>
              </a:rPr>
              <a:t> </a:t>
            </a:r>
            <a:r>
              <a:rPr lang="en-US" altLang="zh-CN" dirty="0">
                <a:solidFill>
                  <a:schemeClr val="bg2"/>
                </a:solidFill>
              </a:rPr>
              <a:t>Python</a:t>
            </a:r>
            <a:r>
              <a:rPr lang="zh-CN" altLang="en-US" dirty="0">
                <a:solidFill>
                  <a:schemeClr val="bg2"/>
                </a:solidFill>
              </a:rPr>
              <a:t> </a:t>
            </a:r>
            <a:r>
              <a:rPr lang="en-US" altLang="zh-CN" dirty="0">
                <a:solidFill>
                  <a:schemeClr val="bg2"/>
                </a:solidFill>
              </a:rPr>
              <a:t>users</a:t>
            </a:r>
            <a:r>
              <a:rPr lang="zh-CN" altLang="en-US" dirty="0">
                <a:solidFill>
                  <a:schemeClr val="bg2"/>
                </a:solidFill>
              </a:rPr>
              <a:t> </a:t>
            </a:r>
            <a:r>
              <a:rPr lang="en-US" altLang="zh-CN" dirty="0">
                <a:solidFill>
                  <a:schemeClr val="bg2"/>
                </a:solidFill>
              </a:rPr>
              <a:t>and</a:t>
            </a:r>
            <a:r>
              <a:rPr lang="zh-CN" altLang="en-US" dirty="0">
                <a:solidFill>
                  <a:schemeClr val="bg2"/>
                </a:solidFill>
              </a:rPr>
              <a:t> </a:t>
            </a:r>
            <a:r>
              <a:rPr lang="en-US" altLang="zh-CN" dirty="0">
                <a:solidFill>
                  <a:schemeClr val="bg2"/>
                </a:solidFill>
              </a:rPr>
              <a:t>Big</a:t>
            </a:r>
            <a:r>
              <a:rPr lang="zh-CN" altLang="en-US" dirty="0">
                <a:solidFill>
                  <a:schemeClr val="bg2"/>
                </a:solidFill>
              </a:rPr>
              <a:t> </a:t>
            </a:r>
            <a:r>
              <a:rPr lang="en-US" altLang="zh-CN" dirty="0">
                <a:solidFill>
                  <a:schemeClr val="bg2"/>
                </a:solidFill>
              </a:rPr>
              <a:t>Data</a:t>
            </a:r>
            <a:r>
              <a:rPr lang="zh-CN" altLang="en-US" dirty="0">
                <a:solidFill>
                  <a:schemeClr val="bg2"/>
                </a:solidFill>
              </a:rPr>
              <a:t> </a:t>
            </a:r>
            <a:r>
              <a:rPr lang="en-US" altLang="zh-CN" dirty="0">
                <a:solidFill>
                  <a:schemeClr val="bg2"/>
                </a:solidFill>
              </a:rPr>
              <a:t>users</a:t>
            </a:r>
            <a:r>
              <a:rPr lang="zh-CN" altLang="en-US" dirty="0">
                <a:solidFill>
                  <a:schemeClr val="bg2"/>
                </a:solidFill>
              </a:rPr>
              <a:t> </a:t>
            </a:r>
            <a:r>
              <a:rPr lang="en-US" altLang="zh-CN" dirty="0">
                <a:solidFill>
                  <a:schemeClr val="bg2"/>
                </a:solidFill>
              </a:rPr>
              <a:t>are</a:t>
            </a:r>
            <a:r>
              <a:rPr lang="zh-CN" altLang="en-US" dirty="0">
                <a:solidFill>
                  <a:schemeClr val="bg2"/>
                </a:solidFill>
              </a:rPr>
              <a:t> </a:t>
            </a:r>
            <a:r>
              <a:rPr lang="en-US" altLang="zh-CN" dirty="0">
                <a:solidFill>
                  <a:schemeClr val="bg2"/>
                </a:solidFill>
              </a:rPr>
              <a:t>similar</a:t>
            </a:r>
            <a:r>
              <a:rPr lang="zh-CN" altLang="en-US" dirty="0">
                <a:solidFill>
                  <a:schemeClr val="bg2"/>
                </a:solidFill>
              </a:rPr>
              <a:t> </a:t>
            </a:r>
            <a:r>
              <a:rPr lang="en-US" altLang="zh-CN" dirty="0">
                <a:solidFill>
                  <a:schemeClr val="bg2"/>
                </a:solidFill>
              </a:rPr>
              <a:t>–</a:t>
            </a:r>
            <a:r>
              <a:rPr lang="zh-CN" altLang="en-US" dirty="0">
                <a:solidFill>
                  <a:schemeClr val="bg2"/>
                </a:solidFill>
              </a:rPr>
              <a:t> </a:t>
            </a:r>
            <a:r>
              <a:rPr lang="en-US" altLang="zh-CN" dirty="0">
                <a:solidFill>
                  <a:schemeClr val="bg2"/>
                </a:solidFill>
              </a:rPr>
              <a:t>Big</a:t>
            </a:r>
            <a:r>
              <a:rPr lang="zh-CN" altLang="en-US" dirty="0">
                <a:solidFill>
                  <a:schemeClr val="bg2"/>
                </a:solidFill>
              </a:rPr>
              <a:t> </a:t>
            </a:r>
            <a:r>
              <a:rPr lang="en-US" altLang="zh-CN" dirty="0">
                <a:solidFill>
                  <a:schemeClr val="bg2"/>
                </a:solidFill>
              </a:rPr>
              <a:t>Data</a:t>
            </a:r>
            <a:r>
              <a:rPr lang="zh-CN" altLang="en-US" dirty="0">
                <a:solidFill>
                  <a:schemeClr val="bg2"/>
                </a:solidFill>
              </a:rPr>
              <a:t> </a:t>
            </a:r>
            <a:r>
              <a:rPr lang="en-US" altLang="zh-CN" dirty="0">
                <a:solidFill>
                  <a:schemeClr val="bg2"/>
                </a:solidFill>
              </a:rPr>
              <a:t>users</a:t>
            </a:r>
            <a:r>
              <a:rPr lang="zh-CN" altLang="en-US" dirty="0">
                <a:solidFill>
                  <a:schemeClr val="bg2"/>
                </a:solidFill>
              </a:rPr>
              <a:t> </a:t>
            </a:r>
            <a:r>
              <a:rPr lang="en-US" altLang="zh-CN" dirty="0">
                <a:solidFill>
                  <a:schemeClr val="bg2"/>
                </a:solidFill>
              </a:rPr>
              <a:t>is</a:t>
            </a:r>
            <a:r>
              <a:rPr lang="zh-CN" altLang="en-US" dirty="0">
                <a:solidFill>
                  <a:schemeClr val="bg2"/>
                </a:solidFill>
              </a:rPr>
              <a:t> </a:t>
            </a:r>
            <a:r>
              <a:rPr lang="en-US" altLang="zh-CN" dirty="0">
                <a:solidFill>
                  <a:schemeClr val="bg2"/>
                </a:solidFill>
              </a:rPr>
              <a:t>a</a:t>
            </a:r>
            <a:r>
              <a:rPr lang="zh-CN" altLang="en-US" dirty="0">
                <a:solidFill>
                  <a:schemeClr val="bg2"/>
                </a:solidFill>
              </a:rPr>
              <a:t> </a:t>
            </a:r>
            <a:r>
              <a:rPr lang="en-US" altLang="zh-CN" dirty="0">
                <a:solidFill>
                  <a:schemeClr val="bg2"/>
                </a:solidFill>
              </a:rPr>
              <a:t>subset</a:t>
            </a:r>
            <a:r>
              <a:rPr lang="zh-CN" altLang="en-US" dirty="0">
                <a:solidFill>
                  <a:schemeClr val="bg2"/>
                </a:solidFill>
              </a:rPr>
              <a:t> </a:t>
            </a:r>
            <a:r>
              <a:rPr lang="en-US" altLang="zh-CN" dirty="0">
                <a:solidFill>
                  <a:schemeClr val="bg2"/>
                </a:solidFill>
              </a:rPr>
              <a:t>of</a:t>
            </a:r>
            <a:r>
              <a:rPr lang="zh-CN" altLang="en-US" dirty="0">
                <a:solidFill>
                  <a:schemeClr val="bg2"/>
                </a:solidFill>
              </a:rPr>
              <a:t> </a:t>
            </a:r>
            <a:r>
              <a:rPr lang="en-US" altLang="zh-CN" dirty="0">
                <a:solidFill>
                  <a:schemeClr val="bg2"/>
                </a:solidFill>
              </a:rPr>
              <a:t>python</a:t>
            </a:r>
            <a:r>
              <a:rPr lang="zh-CN" altLang="en-US" dirty="0">
                <a:solidFill>
                  <a:schemeClr val="bg2"/>
                </a:solidFill>
              </a:rPr>
              <a:t> </a:t>
            </a:r>
            <a:r>
              <a:rPr lang="en-US" altLang="zh-CN" dirty="0">
                <a:solidFill>
                  <a:schemeClr val="bg2"/>
                </a:solidFill>
              </a:rPr>
              <a:t>users?</a:t>
            </a:r>
          </a:p>
          <a:p>
            <a:pPr marL="342900" indent="-342900">
              <a:buAutoNum type="arabicPeriod"/>
            </a:pPr>
            <a:endParaRPr lang="en-US" dirty="0">
              <a:solidFill>
                <a:schemeClr val="bg2"/>
              </a:solidFill>
            </a:endParaRPr>
          </a:p>
          <a:p>
            <a:pPr marL="342900" indent="-342900">
              <a:buAutoNum type="arabicPeriod"/>
            </a:pPr>
            <a:r>
              <a:rPr lang="en-US" altLang="zh-CN" dirty="0">
                <a:solidFill>
                  <a:schemeClr val="bg2"/>
                </a:solidFill>
              </a:rPr>
              <a:t>Python</a:t>
            </a:r>
            <a:r>
              <a:rPr lang="zh-CN" altLang="en-US" dirty="0">
                <a:solidFill>
                  <a:schemeClr val="bg2"/>
                </a:solidFill>
              </a:rPr>
              <a:t> </a:t>
            </a:r>
            <a:r>
              <a:rPr lang="en-US" altLang="zh-CN" dirty="0">
                <a:solidFill>
                  <a:schemeClr val="bg2"/>
                </a:solidFill>
              </a:rPr>
              <a:t>users</a:t>
            </a:r>
            <a:r>
              <a:rPr lang="zh-CN" altLang="en-US" dirty="0">
                <a:solidFill>
                  <a:schemeClr val="bg2"/>
                </a:solidFill>
              </a:rPr>
              <a:t> </a:t>
            </a:r>
            <a:r>
              <a:rPr lang="en-US" altLang="zh-CN" dirty="0">
                <a:solidFill>
                  <a:schemeClr val="bg2"/>
                </a:solidFill>
              </a:rPr>
              <a:t>and</a:t>
            </a:r>
            <a:r>
              <a:rPr lang="zh-CN" altLang="en-US" dirty="0">
                <a:solidFill>
                  <a:schemeClr val="bg2"/>
                </a:solidFill>
              </a:rPr>
              <a:t> </a:t>
            </a:r>
            <a:r>
              <a:rPr lang="en-US" altLang="zh-CN" dirty="0">
                <a:solidFill>
                  <a:schemeClr val="bg2"/>
                </a:solidFill>
              </a:rPr>
              <a:t>Assembly</a:t>
            </a:r>
            <a:r>
              <a:rPr lang="zh-CN" altLang="en-US" dirty="0">
                <a:solidFill>
                  <a:schemeClr val="bg2"/>
                </a:solidFill>
              </a:rPr>
              <a:t> </a:t>
            </a:r>
            <a:r>
              <a:rPr lang="en-US" altLang="zh-CN" dirty="0">
                <a:solidFill>
                  <a:schemeClr val="bg2"/>
                </a:solidFill>
              </a:rPr>
              <a:t>users</a:t>
            </a:r>
            <a:r>
              <a:rPr lang="zh-CN" altLang="en-US" dirty="0">
                <a:solidFill>
                  <a:schemeClr val="bg2"/>
                </a:solidFill>
              </a:rPr>
              <a:t> </a:t>
            </a:r>
            <a:r>
              <a:rPr lang="en-US" altLang="zh-CN" dirty="0">
                <a:solidFill>
                  <a:schemeClr val="bg2"/>
                </a:solidFill>
              </a:rPr>
              <a:t>have</a:t>
            </a:r>
            <a:r>
              <a:rPr lang="zh-CN" altLang="en-US" dirty="0">
                <a:solidFill>
                  <a:schemeClr val="bg2"/>
                </a:solidFill>
              </a:rPr>
              <a:t> </a:t>
            </a:r>
            <a:r>
              <a:rPr lang="en-US" altLang="zh-CN" dirty="0">
                <a:solidFill>
                  <a:schemeClr val="bg2"/>
                </a:solidFill>
              </a:rPr>
              <a:t>quite</a:t>
            </a:r>
            <a:r>
              <a:rPr lang="zh-CN" altLang="en-US" dirty="0">
                <a:solidFill>
                  <a:schemeClr val="bg2"/>
                </a:solidFill>
              </a:rPr>
              <a:t> </a:t>
            </a:r>
            <a:r>
              <a:rPr lang="en-US" altLang="zh-CN" dirty="0">
                <a:solidFill>
                  <a:schemeClr val="bg2"/>
                </a:solidFill>
              </a:rPr>
              <a:t>different</a:t>
            </a:r>
            <a:r>
              <a:rPr lang="zh-CN" altLang="en-US" dirty="0">
                <a:solidFill>
                  <a:schemeClr val="bg2"/>
                </a:solidFill>
              </a:rPr>
              <a:t> </a:t>
            </a:r>
            <a:r>
              <a:rPr lang="en-US" altLang="zh-CN" dirty="0">
                <a:solidFill>
                  <a:schemeClr val="bg2"/>
                </a:solidFill>
              </a:rPr>
              <a:t>interests</a:t>
            </a:r>
            <a:r>
              <a:rPr lang="zh-CN" altLang="en-US" dirty="0">
                <a:solidFill>
                  <a:schemeClr val="bg2"/>
                </a:solidFill>
              </a:rPr>
              <a:t> </a:t>
            </a:r>
            <a:r>
              <a:rPr lang="en-US" altLang="zh-CN" dirty="0">
                <a:solidFill>
                  <a:schemeClr val="bg2"/>
                </a:solidFill>
              </a:rPr>
              <a:t>in</a:t>
            </a:r>
            <a:r>
              <a:rPr lang="zh-CN" altLang="en-US" dirty="0">
                <a:solidFill>
                  <a:schemeClr val="bg2"/>
                </a:solidFill>
              </a:rPr>
              <a:t> </a:t>
            </a:r>
            <a:r>
              <a:rPr lang="en-US" altLang="zh-CN" dirty="0">
                <a:solidFill>
                  <a:schemeClr val="bg2"/>
                </a:solidFill>
              </a:rPr>
              <a:t>the</a:t>
            </a:r>
            <a:r>
              <a:rPr lang="zh-CN" altLang="en-US" dirty="0">
                <a:solidFill>
                  <a:schemeClr val="bg2"/>
                </a:solidFill>
              </a:rPr>
              <a:t> </a:t>
            </a:r>
            <a:r>
              <a:rPr lang="en-US" altLang="zh-CN" dirty="0">
                <a:solidFill>
                  <a:schemeClr val="bg2"/>
                </a:solidFill>
              </a:rPr>
              <a:t>other</a:t>
            </a:r>
            <a:r>
              <a:rPr lang="zh-CN" altLang="en-US" dirty="0">
                <a:solidFill>
                  <a:schemeClr val="bg2"/>
                </a:solidFill>
              </a:rPr>
              <a:t> </a:t>
            </a:r>
            <a:r>
              <a:rPr lang="en-US" altLang="zh-CN" dirty="0">
                <a:solidFill>
                  <a:schemeClr val="bg2"/>
                </a:solidFill>
              </a:rPr>
              <a:t>societies</a:t>
            </a:r>
            <a:endParaRPr lang="en-US" dirty="0">
              <a:solidFill>
                <a:schemeClr val="bg2"/>
              </a:solidFill>
            </a:endParaRPr>
          </a:p>
        </p:txBody>
      </p:sp>
    </p:spTree>
    <p:extLst>
      <p:ext uri="{BB962C8B-B14F-4D97-AF65-F5344CB8AC3E}">
        <p14:creationId xmlns:p14="http://schemas.microsoft.com/office/powerpoint/2010/main" val="30798540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TotalTime>
  <Words>1196</Words>
  <Application>Microsoft Macintosh PowerPoint</Application>
  <PresentationFormat>Widescreen</PresentationFormat>
  <Paragraphs>96</Paragraphs>
  <Slides>9</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Haoran Chen</dc:creator>
  <cp:lastModifiedBy>Haoran Chen</cp:lastModifiedBy>
  <cp:revision>38</cp:revision>
  <dcterms:created xsi:type="dcterms:W3CDTF">2020-04-12T15:08:12Z</dcterms:created>
  <dcterms:modified xsi:type="dcterms:W3CDTF">2020-04-12T22:55:27Z</dcterms:modified>
</cp:coreProperties>
</file>

<file path=docProps/thumbnail.jpeg>
</file>